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69" r:id="rId2"/>
    <p:sldId id="259" r:id="rId3"/>
    <p:sldId id="265" r:id="rId4"/>
    <p:sldId id="266" r:id="rId5"/>
    <p:sldId id="267" r:id="rId6"/>
    <p:sldId id="257" r:id="rId7"/>
    <p:sldId id="264" r:id="rId8"/>
    <p:sldId id="270" r:id="rId9"/>
    <p:sldId id="271" r:id="rId10"/>
    <p:sldId id="260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3660"/>
    <a:srgbClr val="900082"/>
    <a:srgbClr val="AB7F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63"/>
    <p:restoredTop sz="94655"/>
  </p:normalViewPr>
  <p:slideViewPr>
    <p:cSldViewPr snapToGrid="0" snapToObjects="1">
      <p:cViewPr varScale="1">
        <p:scale>
          <a:sx n="89" d="100"/>
          <a:sy n="89" d="100"/>
        </p:scale>
        <p:origin x="3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2C5B89-45C6-6744-8354-A2448F322C96}" type="doc">
      <dgm:prSet loTypeId="urn:microsoft.com/office/officeart/2005/8/layout/gear1" loCatId="" qsTypeId="urn:microsoft.com/office/officeart/2005/8/quickstyle/simple1" qsCatId="simple" csTypeId="urn:microsoft.com/office/officeart/2005/8/colors/accent3_4" csCatId="accent3" phldr="1"/>
      <dgm:spPr/>
    </dgm:pt>
    <dgm:pt modelId="{A5D9CE4F-58F8-4047-B3B6-2224C6E2CCB5}">
      <dgm:prSet phldrT="[Text]"/>
      <dgm:spPr/>
      <dgm:t>
        <a:bodyPr/>
        <a:lstStyle/>
        <a:p>
          <a:r>
            <a:rPr lang="en-US" dirty="0"/>
            <a:t>Conflict</a:t>
          </a:r>
        </a:p>
      </dgm:t>
    </dgm:pt>
    <dgm:pt modelId="{2638AB2B-09E9-844E-80D5-07D3E61479F4}" type="parTrans" cxnId="{2A405844-A22B-5742-80FB-A913C9E30A4A}">
      <dgm:prSet/>
      <dgm:spPr/>
      <dgm:t>
        <a:bodyPr/>
        <a:lstStyle/>
        <a:p>
          <a:endParaRPr lang="en-US"/>
        </a:p>
      </dgm:t>
    </dgm:pt>
    <dgm:pt modelId="{3559B9F5-6A3F-D442-B163-097AB5DD23EB}" type="sibTrans" cxnId="{2A405844-A22B-5742-80FB-A913C9E30A4A}">
      <dgm:prSet/>
      <dgm:spPr/>
      <dgm:t>
        <a:bodyPr/>
        <a:lstStyle/>
        <a:p>
          <a:endParaRPr lang="en-US"/>
        </a:p>
      </dgm:t>
    </dgm:pt>
    <dgm:pt modelId="{2A5FAAEE-A27C-5240-9996-F98BD36E88A9}">
      <dgm:prSet phldrT="[Text]"/>
      <dgm:spPr>
        <a:solidFill>
          <a:srgbClr val="90008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Ombuds</a:t>
          </a:r>
        </a:p>
      </dgm:t>
    </dgm:pt>
    <dgm:pt modelId="{E2236E27-E069-6442-9927-2AC85B030982}" type="parTrans" cxnId="{4FE6FC8C-CFC8-A44F-B8E7-F6D7F5B19224}">
      <dgm:prSet/>
      <dgm:spPr/>
      <dgm:t>
        <a:bodyPr/>
        <a:lstStyle/>
        <a:p>
          <a:endParaRPr lang="en-US"/>
        </a:p>
      </dgm:t>
    </dgm:pt>
    <dgm:pt modelId="{74001CDE-12E9-F14A-BF1A-F16C54706B26}" type="sibTrans" cxnId="{4FE6FC8C-CFC8-A44F-B8E7-F6D7F5B19224}">
      <dgm:prSet/>
      <dgm:spPr/>
      <dgm:t>
        <a:bodyPr/>
        <a:lstStyle/>
        <a:p>
          <a:endParaRPr lang="en-US"/>
        </a:p>
      </dgm:t>
    </dgm:pt>
    <dgm:pt modelId="{7407B57A-7BBF-134C-A81B-5D3BE9FE431A}">
      <dgm:prSet phldrT="[Text]"/>
      <dgm:spPr>
        <a:solidFill>
          <a:srgbClr val="AB7FD6"/>
        </a:solidFill>
      </dgm:spPr>
      <dgm:t>
        <a:bodyPr/>
        <a:lstStyle/>
        <a:p>
          <a:r>
            <a:rPr lang="en-US" dirty="0"/>
            <a:t>Resolution &amp; Learning</a:t>
          </a:r>
        </a:p>
      </dgm:t>
    </dgm:pt>
    <dgm:pt modelId="{59429633-0D48-094D-9B9C-42E2ADE72CCC}" type="parTrans" cxnId="{712D9CEB-6B4A-6548-B9D9-F9A844666202}">
      <dgm:prSet/>
      <dgm:spPr/>
      <dgm:t>
        <a:bodyPr/>
        <a:lstStyle/>
        <a:p>
          <a:endParaRPr lang="en-US"/>
        </a:p>
      </dgm:t>
    </dgm:pt>
    <dgm:pt modelId="{FA8A9B13-6C59-3A44-9BB3-08784D43404A}" type="sibTrans" cxnId="{712D9CEB-6B4A-6548-B9D9-F9A844666202}">
      <dgm:prSet/>
      <dgm:spPr/>
      <dgm:t>
        <a:bodyPr/>
        <a:lstStyle/>
        <a:p>
          <a:endParaRPr lang="en-US"/>
        </a:p>
      </dgm:t>
    </dgm:pt>
    <dgm:pt modelId="{A200D130-4697-BA41-8185-902ECD32B88E}" type="pres">
      <dgm:prSet presAssocID="{9A2C5B89-45C6-6744-8354-A2448F322C9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18EB269-3150-EF49-AB47-5E722B7E9B73}" type="pres">
      <dgm:prSet presAssocID="{A5D9CE4F-58F8-4047-B3B6-2224C6E2CCB5}" presName="gear1" presStyleLbl="node1" presStyleIdx="0" presStyleCnt="3">
        <dgm:presLayoutVars>
          <dgm:chMax val="1"/>
          <dgm:bulletEnabled val="1"/>
        </dgm:presLayoutVars>
      </dgm:prSet>
      <dgm:spPr/>
    </dgm:pt>
    <dgm:pt modelId="{5873589C-224A-DE4F-954A-5F0788204837}" type="pres">
      <dgm:prSet presAssocID="{A5D9CE4F-58F8-4047-B3B6-2224C6E2CCB5}" presName="gear1srcNode" presStyleLbl="node1" presStyleIdx="0" presStyleCnt="3"/>
      <dgm:spPr/>
    </dgm:pt>
    <dgm:pt modelId="{7DA2B733-1622-A344-B9AD-30EF5DC6F4F1}" type="pres">
      <dgm:prSet presAssocID="{A5D9CE4F-58F8-4047-B3B6-2224C6E2CCB5}" presName="gear1dstNode" presStyleLbl="node1" presStyleIdx="0" presStyleCnt="3"/>
      <dgm:spPr/>
    </dgm:pt>
    <dgm:pt modelId="{19972BF8-251D-324B-9FF4-6EC1B64570E4}" type="pres">
      <dgm:prSet presAssocID="{2A5FAAEE-A27C-5240-9996-F98BD36E88A9}" presName="gear2" presStyleLbl="node1" presStyleIdx="1" presStyleCnt="3">
        <dgm:presLayoutVars>
          <dgm:chMax val="1"/>
          <dgm:bulletEnabled val="1"/>
        </dgm:presLayoutVars>
      </dgm:prSet>
      <dgm:spPr/>
    </dgm:pt>
    <dgm:pt modelId="{FAC7A230-9AF1-7A4D-AC46-AD10E363A5B6}" type="pres">
      <dgm:prSet presAssocID="{2A5FAAEE-A27C-5240-9996-F98BD36E88A9}" presName="gear2srcNode" presStyleLbl="node1" presStyleIdx="1" presStyleCnt="3"/>
      <dgm:spPr/>
    </dgm:pt>
    <dgm:pt modelId="{69888A1D-8B6C-BE45-A69E-C34E39DA89C9}" type="pres">
      <dgm:prSet presAssocID="{2A5FAAEE-A27C-5240-9996-F98BD36E88A9}" presName="gear2dstNode" presStyleLbl="node1" presStyleIdx="1" presStyleCnt="3"/>
      <dgm:spPr/>
    </dgm:pt>
    <dgm:pt modelId="{6AA8227D-31CB-DB44-B001-283AAFEBE6B2}" type="pres">
      <dgm:prSet presAssocID="{7407B57A-7BBF-134C-A81B-5D3BE9FE431A}" presName="gear3" presStyleLbl="node1" presStyleIdx="2" presStyleCnt="3"/>
      <dgm:spPr/>
    </dgm:pt>
    <dgm:pt modelId="{8D6390F3-D319-A44D-B801-A5DF9040C79D}" type="pres">
      <dgm:prSet presAssocID="{7407B57A-7BBF-134C-A81B-5D3BE9FE431A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70880F0F-E70D-6F4B-92A5-70AC5A7594AD}" type="pres">
      <dgm:prSet presAssocID="{7407B57A-7BBF-134C-A81B-5D3BE9FE431A}" presName="gear3srcNode" presStyleLbl="node1" presStyleIdx="2" presStyleCnt="3"/>
      <dgm:spPr/>
    </dgm:pt>
    <dgm:pt modelId="{CE6F3D14-0895-564B-9465-29B24FE80134}" type="pres">
      <dgm:prSet presAssocID="{7407B57A-7BBF-134C-A81B-5D3BE9FE431A}" presName="gear3dstNode" presStyleLbl="node1" presStyleIdx="2" presStyleCnt="3"/>
      <dgm:spPr/>
    </dgm:pt>
    <dgm:pt modelId="{4AEC43CC-7A05-0A47-BE66-7CF16395C930}" type="pres">
      <dgm:prSet presAssocID="{3559B9F5-6A3F-D442-B163-097AB5DD23EB}" presName="connector1" presStyleLbl="sibTrans2D1" presStyleIdx="0" presStyleCnt="3"/>
      <dgm:spPr/>
    </dgm:pt>
    <dgm:pt modelId="{6B44312B-F875-F744-8F13-CA4C12A5D9D7}" type="pres">
      <dgm:prSet presAssocID="{74001CDE-12E9-F14A-BF1A-F16C54706B26}" presName="connector2" presStyleLbl="sibTrans2D1" presStyleIdx="1" presStyleCnt="3"/>
      <dgm:spPr/>
    </dgm:pt>
    <dgm:pt modelId="{BDA04F99-3915-FE4A-A03D-BA6E9C2200F0}" type="pres">
      <dgm:prSet presAssocID="{FA8A9B13-6C59-3A44-9BB3-08784D43404A}" presName="connector3" presStyleLbl="sibTrans2D1" presStyleIdx="2" presStyleCnt="3"/>
      <dgm:spPr/>
    </dgm:pt>
  </dgm:ptLst>
  <dgm:cxnLst>
    <dgm:cxn modelId="{ADBD1405-D8CF-FE4F-8B11-01F463686056}" type="presOf" srcId="{7407B57A-7BBF-134C-A81B-5D3BE9FE431A}" destId="{6AA8227D-31CB-DB44-B001-283AAFEBE6B2}" srcOrd="0" destOrd="0" presId="urn:microsoft.com/office/officeart/2005/8/layout/gear1"/>
    <dgm:cxn modelId="{2A1B710A-ACD8-A849-A471-4A0E77915E82}" type="presOf" srcId="{3559B9F5-6A3F-D442-B163-097AB5DD23EB}" destId="{4AEC43CC-7A05-0A47-BE66-7CF16395C930}" srcOrd="0" destOrd="0" presId="urn:microsoft.com/office/officeart/2005/8/layout/gear1"/>
    <dgm:cxn modelId="{CF8F0D1D-0521-1B44-825D-C428DC430923}" type="presOf" srcId="{2A5FAAEE-A27C-5240-9996-F98BD36E88A9}" destId="{19972BF8-251D-324B-9FF4-6EC1B64570E4}" srcOrd="0" destOrd="0" presId="urn:microsoft.com/office/officeart/2005/8/layout/gear1"/>
    <dgm:cxn modelId="{B749BA1E-007B-D845-91E1-A47916369F40}" type="presOf" srcId="{2A5FAAEE-A27C-5240-9996-F98BD36E88A9}" destId="{FAC7A230-9AF1-7A4D-AC46-AD10E363A5B6}" srcOrd="1" destOrd="0" presId="urn:microsoft.com/office/officeart/2005/8/layout/gear1"/>
    <dgm:cxn modelId="{2A405844-A22B-5742-80FB-A913C9E30A4A}" srcId="{9A2C5B89-45C6-6744-8354-A2448F322C96}" destId="{A5D9CE4F-58F8-4047-B3B6-2224C6E2CCB5}" srcOrd="0" destOrd="0" parTransId="{2638AB2B-09E9-844E-80D5-07D3E61479F4}" sibTransId="{3559B9F5-6A3F-D442-B163-097AB5DD23EB}"/>
    <dgm:cxn modelId="{A5723767-11A0-FA42-9EFC-DD704EBAC414}" type="presOf" srcId="{2A5FAAEE-A27C-5240-9996-F98BD36E88A9}" destId="{69888A1D-8B6C-BE45-A69E-C34E39DA89C9}" srcOrd="2" destOrd="0" presId="urn:microsoft.com/office/officeart/2005/8/layout/gear1"/>
    <dgm:cxn modelId="{FC1B9672-D1FE-B54A-A7E1-CFAC0A98FCB0}" type="presOf" srcId="{9A2C5B89-45C6-6744-8354-A2448F322C96}" destId="{A200D130-4697-BA41-8185-902ECD32B88E}" srcOrd="0" destOrd="0" presId="urn:microsoft.com/office/officeart/2005/8/layout/gear1"/>
    <dgm:cxn modelId="{1D18B374-70BB-884A-A849-2E7D39B919AA}" type="presOf" srcId="{A5D9CE4F-58F8-4047-B3B6-2224C6E2CCB5}" destId="{618EB269-3150-EF49-AB47-5E722B7E9B73}" srcOrd="0" destOrd="0" presId="urn:microsoft.com/office/officeart/2005/8/layout/gear1"/>
    <dgm:cxn modelId="{39BC6E7A-706E-5F40-A05C-721FD6CDC613}" type="presOf" srcId="{FA8A9B13-6C59-3A44-9BB3-08784D43404A}" destId="{BDA04F99-3915-FE4A-A03D-BA6E9C2200F0}" srcOrd="0" destOrd="0" presId="urn:microsoft.com/office/officeart/2005/8/layout/gear1"/>
    <dgm:cxn modelId="{31704A83-9A8C-FF4E-A774-625B4F0FC7E6}" type="presOf" srcId="{7407B57A-7BBF-134C-A81B-5D3BE9FE431A}" destId="{CE6F3D14-0895-564B-9465-29B24FE80134}" srcOrd="3" destOrd="0" presId="urn:microsoft.com/office/officeart/2005/8/layout/gear1"/>
    <dgm:cxn modelId="{4FE6FC8C-CFC8-A44F-B8E7-F6D7F5B19224}" srcId="{9A2C5B89-45C6-6744-8354-A2448F322C96}" destId="{2A5FAAEE-A27C-5240-9996-F98BD36E88A9}" srcOrd="1" destOrd="0" parTransId="{E2236E27-E069-6442-9927-2AC85B030982}" sibTransId="{74001CDE-12E9-F14A-BF1A-F16C54706B26}"/>
    <dgm:cxn modelId="{1AA0199A-2E80-1F49-BB58-46A56BD0B973}" type="presOf" srcId="{A5D9CE4F-58F8-4047-B3B6-2224C6E2CCB5}" destId="{5873589C-224A-DE4F-954A-5F0788204837}" srcOrd="1" destOrd="0" presId="urn:microsoft.com/office/officeart/2005/8/layout/gear1"/>
    <dgm:cxn modelId="{3826049C-C116-114B-B5AB-FCA9CA41DF2E}" type="presOf" srcId="{74001CDE-12E9-F14A-BF1A-F16C54706B26}" destId="{6B44312B-F875-F744-8F13-CA4C12A5D9D7}" srcOrd="0" destOrd="0" presId="urn:microsoft.com/office/officeart/2005/8/layout/gear1"/>
    <dgm:cxn modelId="{F4531AA6-94E4-D449-B947-B5EB96451B0B}" type="presOf" srcId="{7407B57A-7BBF-134C-A81B-5D3BE9FE431A}" destId="{8D6390F3-D319-A44D-B801-A5DF9040C79D}" srcOrd="1" destOrd="0" presId="urn:microsoft.com/office/officeart/2005/8/layout/gear1"/>
    <dgm:cxn modelId="{529087D7-2B6B-BF46-8D08-546E33705863}" type="presOf" srcId="{7407B57A-7BBF-134C-A81B-5D3BE9FE431A}" destId="{70880F0F-E70D-6F4B-92A5-70AC5A7594AD}" srcOrd="2" destOrd="0" presId="urn:microsoft.com/office/officeart/2005/8/layout/gear1"/>
    <dgm:cxn modelId="{5FCEC3E5-9D7D-C747-B824-27B7CB1D464E}" type="presOf" srcId="{A5D9CE4F-58F8-4047-B3B6-2224C6E2CCB5}" destId="{7DA2B733-1622-A344-B9AD-30EF5DC6F4F1}" srcOrd="2" destOrd="0" presId="urn:microsoft.com/office/officeart/2005/8/layout/gear1"/>
    <dgm:cxn modelId="{712D9CEB-6B4A-6548-B9D9-F9A844666202}" srcId="{9A2C5B89-45C6-6744-8354-A2448F322C96}" destId="{7407B57A-7BBF-134C-A81B-5D3BE9FE431A}" srcOrd="2" destOrd="0" parTransId="{59429633-0D48-094D-9B9C-42E2ADE72CCC}" sibTransId="{FA8A9B13-6C59-3A44-9BB3-08784D43404A}"/>
    <dgm:cxn modelId="{B2950609-96BB-5946-89D9-511A85EA14F3}" type="presParOf" srcId="{A200D130-4697-BA41-8185-902ECD32B88E}" destId="{618EB269-3150-EF49-AB47-5E722B7E9B73}" srcOrd="0" destOrd="0" presId="urn:microsoft.com/office/officeart/2005/8/layout/gear1"/>
    <dgm:cxn modelId="{6F9EBF3F-E55B-C849-92E5-AA36E4DF626B}" type="presParOf" srcId="{A200D130-4697-BA41-8185-902ECD32B88E}" destId="{5873589C-224A-DE4F-954A-5F0788204837}" srcOrd="1" destOrd="0" presId="urn:microsoft.com/office/officeart/2005/8/layout/gear1"/>
    <dgm:cxn modelId="{EA980005-E34A-D54E-BD24-1A7394D04151}" type="presParOf" srcId="{A200D130-4697-BA41-8185-902ECD32B88E}" destId="{7DA2B733-1622-A344-B9AD-30EF5DC6F4F1}" srcOrd="2" destOrd="0" presId="urn:microsoft.com/office/officeart/2005/8/layout/gear1"/>
    <dgm:cxn modelId="{85D2D659-CD40-EE48-982A-126FDD0406EA}" type="presParOf" srcId="{A200D130-4697-BA41-8185-902ECD32B88E}" destId="{19972BF8-251D-324B-9FF4-6EC1B64570E4}" srcOrd="3" destOrd="0" presId="urn:microsoft.com/office/officeart/2005/8/layout/gear1"/>
    <dgm:cxn modelId="{1A432BA1-6E03-1045-B07E-04217E0F98F3}" type="presParOf" srcId="{A200D130-4697-BA41-8185-902ECD32B88E}" destId="{FAC7A230-9AF1-7A4D-AC46-AD10E363A5B6}" srcOrd="4" destOrd="0" presId="urn:microsoft.com/office/officeart/2005/8/layout/gear1"/>
    <dgm:cxn modelId="{04CF188A-9C9A-FA4D-9261-932D8A3897B1}" type="presParOf" srcId="{A200D130-4697-BA41-8185-902ECD32B88E}" destId="{69888A1D-8B6C-BE45-A69E-C34E39DA89C9}" srcOrd="5" destOrd="0" presId="urn:microsoft.com/office/officeart/2005/8/layout/gear1"/>
    <dgm:cxn modelId="{8652A611-BDAE-5E41-9AF1-AC35915629E1}" type="presParOf" srcId="{A200D130-4697-BA41-8185-902ECD32B88E}" destId="{6AA8227D-31CB-DB44-B001-283AAFEBE6B2}" srcOrd="6" destOrd="0" presId="urn:microsoft.com/office/officeart/2005/8/layout/gear1"/>
    <dgm:cxn modelId="{E707E326-8EB3-5E4C-996E-BB282B34046C}" type="presParOf" srcId="{A200D130-4697-BA41-8185-902ECD32B88E}" destId="{8D6390F3-D319-A44D-B801-A5DF9040C79D}" srcOrd="7" destOrd="0" presId="urn:microsoft.com/office/officeart/2005/8/layout/gear1"/>
    <dgm:cxn modelId="{B9331CB6-60B9-B54B-A35C-EC113A3D372A}" type="presParOf" srcId="{A200D130-4697-BA41-8185-902ECD32B88E}" destId="{70880F0F-E70D-6F4B-92A5-70AC5A7594AD}" srcOrd="8" destOrd="0" presId="urn:microsoft.com/office/officeart/2005/8/layout/gear1"/>
    <dgm:cxn modelId="{11F96537-493C-0B4B-BC88-6743D900C224}" type="presParOf" srcId="{A200D130-4697-BA41-8185-902ECD32B88E}" destId="{CE6F3D14-0895-564B-9465-29B24FE80134}" srcOrd="9" destOrd="0" presId="urn:microsoft.com/office/officeart/2005/8/layout/gear1"/>
    <dgm:cxn modelId="{77E81536-41E4-0144-90B4-A51BFE5ACF29}" type="presParOf" srcId="{A200D130-4697-BA41-8185-902ECD32B88E}" destId="{4AEC43CC-7A05-0A47-BE66-7CF16395C930}" srcOrd="10" destOrd="0" presId="urn:microsoft.com/office/officeart/2005/8/layout/gear1"/>
    <dgm:cxn modelId="{E7437ABD-EA3B-514C-860D-2EDAE7809CAD}" type="presParOf" srcId="{A200D130-4697-BA41-8185-902ECD32B88E}" destId="{6B44312B-F875-F744-8F13-CA4C12A5D9D7}" srcOrd="11" destOrd="0" presId="urn:microsoft.com/office/officeart/2005/8/layout/gear1"/>
    <dgm:cxn modelId="{D83E3126-DCFA-F240-84BE-688665496B56}" type="presParOf" srcId="{A200D130-4697-BA41-8185-902ECD32B88E}" destId="{BDA04F99-3915-FE4A-A03D-BA6E9C2200F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8EB269-3150-EF49-AB47-5E722B7E9B73}">
      <dsp:nvSpPr>
        <dsp:cNvPr id="0" name=""/>
        <dsp:cNvSpPr/>
      </dsp:nvSpPr>
      <dsp:spPr>
        <a:xfrm>
          <a:off x="3765152" y="2737552"/>
          <a:ext cx="3345896" cy="3345896"/>
        </a:xfrm>
        <a:prstGeom prst="gear9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Conflict</a:t>
          </a:r>
        </a:p>
      </dsp:txBody>
      <dsp:txXfrm>
        <a:off x="4437826" y="3521312"/>
        <a:ext cx="2000548" cy="1719860"/>
      </dsp:txXfrm>
    </dsp:sp>
    <dsp:sp modelId="{19972BF8-251D-324B-9FF4-6EC1B64570E4}">
      <dsp:nvSpPr>
        <dsp:cNvPr id="0" name=""/>
        <dsp:cNvSpPr/>
      </dsp:nvSpPr>
      <dsp:spPr>
        <a:xfrm>
          <a:off x="1818448" y="1946703"/>
          <a:ext cx="2433379" cy="2433379"/>
        </a:xfrm>
        <a:prstGeom prst="gear6">
          <a:avLst/>
        </a:prstGeom>
        <a:solidFill>
          <a:srgbClr val="90008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bg1"/>
              </a:solidFill>
            </a:rPr>
            <a:t>Ombuds</a:t>
          </a:r>
        </a:p>
      </dsp:txBody>
      <dsp:txXfrm>
        <a:off x="2431058" y="2563016"/>
        <a:ext cx="1208159" cy="1200753"/>
      </dsp:txXfrm>
    </dsp:sp>
    <dsp:sp modelId="{6AA8227D-31CB-DB44-B001-283AAFEBE6B2}">
      <dsp:nvSpPr>
        <dsp:cNvPr id="0" name=""/>
        <dsp:cNvSpPr/>
      </dsp:nvSpPr>
      <dsp:spPr>
        <a:xfrm rot="20700000">
          <a:off x="3181389" y="267920"/>
          <a:ext cx="2384215" cy="2384215"/>
        </a:xfrm>
        <a:prstGeom prst="gear6">
          <a:avLst/>
        </a:prstGeom>
        <a:solidFill>
          <a:srgbClr val="AB7FD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Resolution &amp; Learning</a:t>
          </a:r>
        </a:p>
      </dsp:txBody>
      <dsp:txXfrm rot="-20700000">
        <a:off x="3704317" y="790848"/>
        <a:ext cx="1338358" cy="1338358"/>
      </dsp:txXfrm>
    </dsp:sp>
    <dsp:sp modelId="{4AEC43CC-7A05-0A47-BE66-7CF16395C930}">
      <dsp:nvSpPr>
        <dsp:cNvPr id="0" name=""/>
        <dsp:cNvSpPr/>
      </dsp:nvSpPr>
      <dsp:spPr>
        <a:xfrm>
          <a:off x="3529135" y="2220478"/>
          <a:ext cx="4282748" cy="4282748"/>
        </a:xfrm>
        <a:prstGeom prst="circularArrow">
          <a:avLst>
            <a:gd name="adj1" fmla="val 4687"/>
            <a:gd name="adj2" fmla="val 299029"/>
            <a:gd name="adj3" fmla="val 2548283"/>
            <a:gd name="adj4" fmla="val 15793745"/>
            <a:gd name="adj5" fmla="val 5469"/>
          </a:avLst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44312B-F875-F744-8F13-CA4C12A5D9D7}">
      <dsp:nvSpPr>
        <dsp:cNvPr id="0" name=""/>
        <dsp:cNvSpPr/>
      </dsp:nvSpPr>
      <dsp:spPr>
        <a:xfrm>
          <a:off x="1387501" y="1400181"/>
          <a:ext cx="3111684" cy="311168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shade val="90000"/>
            <a:hueOff val="0"/>
            <a:satOff val="0"/>
            <a:lumOff val="1539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A04F99-3915-FE4A-A03D-BA6E9C2200F0}">
      <dsp:nvSpPr>
        <dsp:cNvPr id="0" name=""/>
        <dsp:cNvSpPr/>
      </dsp:nvSpPr>
      <dsp:spPr>
        <a:xfrm>
          <a:off x="2629895" y="-262420"/>
          <a:ext cx="3355022" cy="335502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3">
            <a:shade val="90000"/>
            <a:hueOff val="0"/>
            <a:satOff val="0"/>
            <a:lumOff val="1539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Open Sans" panose="020B08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Open Sans" panose="020B0806030504020204" pitchFamily="34" charset="0"/>
              </a:defRPr>
            </a:lvl1pPr>
          </a:lstStyle>
          <a:p>
            <a:fld id="{F8540430-1F38-C54B-A6D2-5313C78EC5EE}" type="datetimeFigureOut">
              <a:rPr lang="en-US" smtClean="0"/>
              <a:pPr/>
              <a:t>11/30/2022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Open Sans" panose="020B08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Open Sans" panose="020B0806030504020204" pitchFamily="34" charset="0"/>
              </a:defRPr>
            </a:lvl1pPr>
          </a:lstStyle>
          <a:p>
            <a:fld id="{E0E515D4-910A-6B4C-9197-1E9CFD1A9D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247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Open Sans" panose="020B0806030504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Open Sans" panose="020B0806030504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Open Sans" panose="020B0806030504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Open Sans" panose="020B0806030504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Open Sans" panose="020B0806030504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E515D4-910A-6B4C-9197-1E9CFD1A9D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07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5566-641A-BD4F-825B-0CB09CBB772B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4827-0440-E44F-960E-F174D875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46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5566-641A-BD4F-825B-0CB09CBB772B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4827-0440-E44F-960E-F174D875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00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5566-641A-BD4F-825B-0CB09CBB772B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4827-0440-E44F-960E-F174D875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42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5566-641A-BD4F-825B-0CB09CBB772B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4827-0440-E44F-960E-F174D875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6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5566-641A-BD4F-825B-0CB09CBB772B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4827-0440-E44F-960E-F174D875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4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5566-641A-BD4F-825B-0CB09CBB772B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4827-0440-E44F-960E-F174D875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8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5566-641A-BD4F-825B-0CB09CBB772B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4827-0440-E44F-960E-F174D875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25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5566-641A-BD4F-825B-0CB09CBB772B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4827-0440-E44F-960E-F174D875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6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5566-641A-BD4F-825B-0CB09CBB772B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4827-0440-E44F-960E-F174D875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24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5566-641A-BD4F-825B-0CB09CBB772B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4827-0440-E44F-960E-F174D875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3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5566-641A-BD4F-825B-0CB09CBB772B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4827-0440-E44F-960E-F174D875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9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en Sans" panose="020B0806030504020204" pitchFamily="34" charset="0"/>
              </a:defRPr>
            </a:lvl1pPr>
          </a:lstStyle>
          <a:p>
            <a:fld id="{E3B85566-641A-BD4F-825B-0CB09CBB772B}" type="datetimeFigureOut">
              <a:rPr lang="en-US" smtClean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Open Sans" panose="020B08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" panose="020B0806030504020204" pitchFamily="34" charset="0"/>
              </a:defRPr>
            </a:lvl1pPr>
          </a:lstStyle>
          <a:p>
            <a:fld id="{DF214827-0440-E44F-960E-F174D875F5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14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Open Sans" panose="020B08060305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pen Sans" panose="020B08060305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8060305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8060305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8060305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8060305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36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43CE89CC-74BB-CF4E-9965-D5AD70ED65E9}"/>
              </a:ext>
            </a:extLst>
          </p:cNvPr>
          <p:cNvSpPr/>
          <p:nvPr/>
        </p:nvSpPr>
        <p:spPr>
          <a:xfrm>
            <a:off x="-4703842" y="-2309992"/>
            <a:ext cx="10129838" cy="9544050"/>
          </a:xfrm>
          <a:prstGeom prst="ellipse">
            <a:avLst/>
          </a:prstGeom>
          <a:solidFill>
            <a:schemeClr val="bg1"/>
          </a:solidFill>
          <a:ln w="136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" panose="020B0806030504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6A66404-ADF0-1541-BB84-9A5BE2822ADB}"/>
              </a:ext>
            </a:extLst>
          </p:cNvPr>
          <p:cNvSpPr txBox="1">
            <a:spLocks/>
          </p:cNvSpPr>
          <p:nvPr/>
        </p:nvSpPr>
        <p:spPr>
          <a:xfrm>
            <a:off x="6255834" y="1783959"/>
            <a:ext cx="5136044" cy="288911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100" dirty="0">
                <a:solidFill>
                  <a:schemeClr val="bg1"/>
                </a:solidFill>
                <a:latin typeface="Montserrat SemiBold" panose="00000700000000000000" pitchFamily="50" charset="0"/>
              </a:rPr>
              <a:t>Organizational Ombuds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FA8D6BB-871D-DA43-BF30-AB9A66670B9F}"/>
              </a:ext>
            </a:extLst>
          </p:cNvPr>
          <p:cNvSpPr txBox="1">
            <a:spLocks/>
          </p:cNvSpPr>
          <p:nvPr/>
        </p:nvSpPr>
        <p:spPr>
          <a:xfrm>
            <a:off x="6427065" y="4750893"/>
            <a:ext cx="5136044" cy="1147863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Independent conflict facilitators for any organization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CDE78626-2C44-5433-BA85-60CCE6134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22" y="1370314"/>
            <a:ext cx="3660648" cy="366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380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03305B4-F8D1-2C48-BD26-C284341AB4E5}"/>
              </a:ext>
            </a:extLst>
          </p:cNvPr>
          <p:cNvSpPr/>
          <p:nvPr/>
        </p:nvSpPr>
        <p:spPr>
          <a:xfrm>
            <a:off x="1491916" y="0"/>
            <a:ext cx="10700085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" panose="020B0806030504020204" pitchFamily="34" charset="0"/>
            </a:endParaRPr>
          </a:p>
        </p:txBody>
      </p:sp>
      <p:sp>
        <p:nvSpPr>
          <p:cNvPr id="4" name="Down Arrow 3">
            <a:extLst>
              <a:ext uri="{FF2B5EF4-FFF2-40B4-BE49-F238E27FC236}">
                <a16:creationId xmlns:a16="http://schemas.microsoft.com/office/drawing/2014/main" id="{391D1620-7CE0-0647-97C2-82570A549AA8}"/>
              </a:ext>
            </a:extLst>
          </p:cNvPr>
          <p:cNvSpPr/>
          <p:nvPr/>
        </p:nvSpPr>
        <p:spPr>
          <a:xfrm rot="10800000">
            <a:off x="-2" y="67211"/>
            <a:ext cx="3441998" cy="3008717"/>
          </a:xfrm>
          <a:prstGeom prst="downArrow">
            <a:avLst>
              <a:gd name="adj1" fmla="val 50000"/>
              <a:gd name="adj2" fmla="val 50544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" panose="020B0806030504020204" pitchFamily="34" charset="0"/>
            </a:endParaRPr>
          </a:p>
        </p:txBody>
      </p:sp>
      <p:sp>
        <p:nvSpPr>
          <p:cNvPr id="5" name="Down Arrow 4">
            <a:extLst>
              <a:ext uri="{FF2B5EF4-FFF2-40B4-BE49-F238E27FC236}">
                <a16:creationId xmlns:a16="http://schemas.microsoft.com/office/drawing/2014/main" id="{FFE152C5-29FF-674D-8F5B-841070A610C1}"/>
              </a:ext>
            </a:extLst>
          </p:cNvPr>
          <p:cNvSpPr/>
          <p:nvPr/>
        </p:nvSpPr>
        <p:spPr>
          <a:xfrm rot="10800000">
            <a:off x="-21110" y="2336723"/>
            <a:ext cx="3463106" cy="2953733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" panose="020B0806030504020204" pitchFamily="34" charset="0"/>
            </a:endParaRPr>
          </a:p>
        </p:txBody>
      </p:sp>
      <p:sp>
        <p:nvSpPr>
          <p:cNvPr id="6" name="Down Arrow 5">
            <a:extLst>
              <a:ext uri="{FF2B5EF4-FFF2-40B4-BE49-F238E27FC236}">
                <a16:creationId xmlns:a16="http://schemas.microsoft.com/office/drawing/2014/main" id="{564E3CA1-F3B4-8144-B4C9-B2F9E87F18BF}"/>
              </a:ext>
            </a:extLst>
          </p:cNvPr>
          <p:cNvSpPr/>
          <p:nvPr/>
        </p:nvSpPr>
        <p:spPr>
          <a:xfrm rot="10800000">
            <a:off x="6966" y="4345614"/>
            <a:ext cx="3425991" cy="2579596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" panose="020B08060305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BF4888-F0CA-FE4F-B52E-D39BEB80359F}"/>
              </a:ext>
            </a:extLst>
          </p:cNvPr>
          <p:cNvSpPr txBox="1"/>
          <p:nvPr/>
        </p:nvSpPr>
        <p:spPr>
          <a:xfrm>
            <a:off x="865209" y="4912137"/>
            <a:ext cx="14157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Open Sans" panose="020B0806030504020204" pitchFamily="34" charset="0"/>
              </a:rPr>
              <a:t>😀</a:t>
            </a:r>
            <a:r>
              <a:rPr lang="en-US" sz="8800" dirty="0">
                <a:solidFill>
                  <a:schemeClr val="bg1"/>
                </a:solidFill>
                <a:latin typeface="Open Sans" panose="020B080603050402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5C7E20-9F6B-4648-9682-8F85DB8CD464}"/>
              </a:ext>
            </a:extLst>
          </p:cNvPr>
          <p:cNvSpPr txBox="1"/>
          <p:nvPr/>
        </p:nvSpPr>
        <p:spPr>
          <a:xfrm>
            <a:off x="784030" y="2684741"/>
            <a:ext cx="18758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chemeClr val="bg1"/>
                </a:solidFill>
                <a:latin typeface="Open Sans" panose="020B0806030504020204" pitchFamily="34" charset="0"/>
                <a:sym typeface="Wingdings" pitchFamily="2" charset="2"/>
              </a:rPr>
              <a:t>👂</a:t>
            </a:r>
            <a:endParaRPr lang="en-US" sz="9600" dirty="0">
              <a:solidFill>
                <a:schemeClr val="bg1"/>
              </a:solidFill>
              <a:latin typeface="Open Sans" panose="020B08060305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AEC71E-475F-CA41-B774-890F7DA30181}"/>
              </a:ext>
            </a:extLst>
          </p:cNvPr>
          <p:cNvSpPr txBox="1"/>
          <p:nvPr/>
        </p:nvSpPr>
        <p:spPr>
          <a:xfrm>
            <a:off x="808167" y="343485"/>
            <a:ext cx="1529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/>
                </a:solidFill>
                <a:latin typeface="Open Sans" panose="020B0806030504020204" pitchFamily="34" charset="0"/>
              </a:rPr>
              <a:t>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AE6223-D5C0-C848-A867-9305AFA44792}"/>
              </a:ext>
            </a:extLst>
          </p:cNvPr>
          <p:cNvSpPr txBox="1"/>
          <p:nvPr/>
        </p:nvSpPr>
        <p:spPr>
          <a:xfrm>
            <a:off x="3470072" y="5055035"/>
            <a:ext cx="88268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Open Sans" panose="020B0806030504020204" pitchFamily="34" charset="0"/>
              </a:rPr>
              <a:t>People are more likely to surface concerns and address conflict when they feel </a:t>
            </a:r>
            <a:r>
              <a:rPr lang="en-US" sz="2800" b="1" dirty="0">
                <a:solidFill>
                  <a:srgbClr val="583660"/>
                </a:solidFill>
                <a:latin typeface="Open Sans" panose="020B0806030504020204" pitchFamily="34" charset="0"/>
              </a:rPr>
              <a:t>safe</a:t>
            </a:r>
            <a:r>
              <a:rPr lang="en-US" sz="2800" dirty="0">
                <a:solidFill>
                  <a:schemeClr val="bg1"/>
                </a:solidFill>
                <a:latin typeface="Open Sans" panose="020B0806030504020204" pitchFamily="34" charset="0"/>
              </a:rPr>
              <a:t> </a:t>
            </a:r>
            <a:r>
              <a:rPr lang="en-US" sz="2800" dirty="0">
                <a:latin typeface="Open Sans" panose="020B0806030504020204" pitchFamily="34" charset="0"/>
              </a:rPr>
              <a:t>and</a:t>
            </a:r>
            <a:r>
              <a:rPr lang="en-US" sz="2800" dirty="0">
                <a:solidFill>
                  <a:schemeClr val="bg1"/>
                </a:solidFill>
                <a:latin typeface="Open Sans" panose="020B0806030504020204" pitchFamily="34" charset="0"/>
              </a:rPr>
              <a:t> </a:t>
            </a:r>
            <a:r>
              <a:rPr lang="en-US" sz="2800" b="1" dirty="0">
                <a:solidFill>
                  <a:srgbClr val="583660"/>
                </a:solidFill>
                <a:latin typeface="Open Sans" panose="020B0806030504020204" pitchFamily="34" charset="0"/>
              </a:rPr>
              <a:t>in control</a:t>
            </a:r>
            <a:r>
              <a:rPr lang="en-US" sz="2800" dirty="0">
                <a:solidFill>
                  <a:srgbClr val="583660"/>
                </a:solidFill>
                <a:latin typeface="Open Sans" panose="020B0806030504020204" pitchFamily="34" charset="0"/>
              </a:rPr>
              <a:t>.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2E68A5-4242-ED48-BAA0-F21BC18C9A8B}"/>
              </a:ext>
            </a:extLst>
          </p:cNvPr>
          <p:cNvSpPr txBox="1"/>
          <p:nvPr/>
        </p:nvSpPr>
        <p:spPr>
          <a:xfrm>
            <a:off x="3470072" y="3104236"/>
            <a:ext cx="82499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Open Sans" panose="020B0806030504020204" pitchFamily="34" charset="0"/>
              </a:rPr>
              <a:t>When</a:t>
            </a:r>
            <a:r>
              <a:rPr lang="en-US" sz="2800" dirty="0">
                <a:solidFill>
                  <a:schemeClr val="bg1"/>
                </a:solidFill>
                <a:latin typeface="Open Sans" panose="020B0806030504020204" pitchFamily="34" charset="0"/>
              </a:rPr>
              <a:t> </a:t>
            </a:r>
            <a:r>
              <a:rPr lang="en-US" sz="2800" b="1" dirty="0">
                <a:solidFill>
                  <a:srgbClr val="583660"/>
                </a:solidFill>
                <a:latin typeface="Open Sans" panose="020B0806030504020204" pitchFamily="34" charset="0"/>
              </a:rPr>
              <a:t>concerns are surfaced</a:t>
            </a:r>
            <a:r>
              <a:rPr lang="en-US" sz="2800" dirty="0">
                <a:latin typeface="Open Sans" panose="020B0806030504020204" pitchFamily="34" charset="0"/>
              </a:rPr>
              <a:t>, an organization can work to address them safely and proactively.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494DD9-3895-5A48-8F17-776D030626F5}"/>
              </a:ext>
            </a:extLst>
          </p:cNvPr>
          <p:cNvSpPr txBox="1"/>
          <p:nvPr/>
        </p:nvSpPr>
        <p:spPr>
          <a:xfrm>
            <a:off x="3432958" y="525692"/>
            <a:ext cx="81224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Open Sans" panose="020B0806030504020204" pitchFamily="34" charset="0"/>
              </a:rPr>
              <a:t>Addressing concerns safely and proactively saves time, ups competitive edge, and reduces turnover, all of which </a:t>
            </a:r>
            <a:r>
              <a:rPr lang="en-US" sz="2800" b="1" dirty="0">
                <a:solidFill>
                  <a:srgbClr val="583660"/>
                </a:solidFill>
                <a:latin typeface="Open Sans" panose="020B0806030504020204" pitchFamily="34" charset="0"/>
              </a:rPr>
              <a:t>improve organizational health and profit</a:t>
            </a:r>
            <a:r>
              <a:rPr lang="en-US" sz="2800" dirty="0">
                <a:solidFill>
                  <a:srgbClr val="583660"/>
                </a:solidFill>
                <a:latin typeface="Open Sans" panose="020B0806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064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D62359-6B59-DC4D-8779-CCC9A690DA76}"/>
              </a:ext>
            </a:extLst>
          </p:cNvPr>
          <p:cNvSpPr txBox="1"/>
          <p:nvPr/>
        </p:nvSpPr>
        <p:spPr>
          <a:xfrm>
            <a:off x="1231104" y="3735044"/>
            <a:ext cx="97297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583660"/>
                </a:solidFill>
                <a:latin typeface="Open Sans" panose="020B0806030504020204" pitchFamily="34" charset="0"/>
              </a:rPr>
              <a:t>Learn how to start, sustain, or improve the </a:t>
            </a:r>
            <a:r>
              <a:rPr lang="en-US" sz="3200" b="1" dirty="0" err="1">
                <a:solidFill>
                  <a:srgbClr val="583660"/>
                </a:solidFill>
                <a:latin typeface="Open Sans" panose="020B0806030504020204" pitchFamily="34" charset="0"/>
              </a:rPr>
              <a:t>ombuds</a:t>
            </a:r>
            <a:r>
              <a:rPr lang="en-US" sz="3200" b="1" dirty="0">
                <a:solidFill>
                  <a:srgbClr val="583660"/>
                </a:solidFill>
                <a:latin typeface="Open Sans" panose="020B0806030504020204" pitchFamily="34" charset="0"/>
              </a:rPr>
              <a:t> function in your organization at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1F04BC-A0B0-C14E-A829-709A7D008FBA}"/>
              </a:ext>
            </a:extLst>
          </p:cNvPr>
          <p:cNvSpPr txBox="1"/>
          <p:nvPr/>
        </p:nvSpPr>
        <p:spPr>
          <a:xfrm>
            <a:off x="2204658" y="4757043"/>
            <a:ext cx="77826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spc="300" dirty="0" err="1">
                <a:solidFill>
                  <a:schemeClr val="bg1">
                    <a:lumMod val="50000"/>
                  </a:schemeClr>
                </a:solidFill>
                <a:latin typeface="Open Sans" panose="020B0806030504020204" pitchFamily="34" charset="0"/>
              </a:rPr>
              <a:t>ombudsassociation.org</a:t>
            </a:r>
            <a:endParaRPr lang="en-US" sz="4400" spc="300" dirty="0">
              <a:solidFill>
                <a:schemeClr val="bg1">
                  <a:lumMod val="50000"/>
                </a:schemeClr>
              </a:solidFill>
              <a:latin typeface="Open Sans" panose="020B0806030504020204" pitchFamily="34" charset="0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8F7F05F-4ED6-73A2-25C4-9AFBBAC3C5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8399" y="1031765"/>
            <a:ext cx="2275202" cy="227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259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970DA-7948-B443-A7C0-9DF258DDF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578" y="766788"/>
            <a:ext cx="6228677" cy="5363176"/>
          </a:xfrm>
        </p:spPr>
        <p:txBody>
          <a:bodyPr>
            <a:noAutofit/>
          </a:bodyPr>
          <a:lstStyle/>
          <a:p>
            <a:pPr algn="l"/>
            <a:r>
              <a:rPr lang="en-US" sz="5400" dirty="0"/>
              <a:t>Ombuds transform conflict into a productive</a:t>
            </a:r>
            <a:br>
              <a:rPr lang="en-US" sz="5400" dirty="0"/>
            </a:br>
            <a:r>
              <a:rPr lang="en-US" sz="5400" dirty="0"/>
              <a:t>force f</a:t>
            </a:r>
            <a:r>
              <a:rPr lang="en-US" sz="4800" dirty="0"/>
              <a:t>or </a:t>
            </a:r>
            <a:br>
              <a:rPr lang="en-US" sz="4800" dirty="0"/>
            </a:br>
            <a:r>
              <a:rPr lang="en-US" sz="4800" dirty="0"/>
              <a:t>individuals and</a:t>
            </a:r>
            <a:br>
              <a:rPr lang="en-US" sz="4800" dirty="0"/>
            </a:br>
            <a:r>
              <a:rPr lang="en-US" sz="4800" dirty="0"/>
              <a:t>for the organization.</a:t>
            </a:r>
            <a:endParaRPr lang="en-US" sz="5400" dirty="0"/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1A3EE389-331F-EA4F-909B-B7405AEABD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5005963"/>
              </p:ext>
            </p:extLst>
          </p:nvPr>
        </p:nvGraphicFramePr>
        <p:xfrm>
          <a:off x="4053351" y="258184"/>
          <a:ext cx="8138649" cy="6083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D7BE8EB8-AA1C-0EFF-EA8C-0EC3456C93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41550" y="166255"/>
            <a:ext cx="1201067" cy="120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656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00D6F-2174-2E48-8416-16FF530A3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Open Sans" panose="020B0806030504020204" pitchFamily="34" charset="0"/>
              </a:rPr>
              <a:t>Ombuds work with people who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E408B-702B-2C4D-8837-613AD84F8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0943" y="1622248"/>
            <a:ext cx="10375233" cy="494862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Have witnessed, committed, or suspect wrongdoing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Are considering filing a formal complaint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Do not know where to bring their issue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Seek mediation to resolve an interpersonal conflict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Are experiencing harassment, bullying, or unwanted attention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Feel unfairly treated, compensated, demoted, etc.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Need coaching to handle a sensitive issue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Want a place to safely express their frustration or concern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C759AE-FF9D-CA42-84DF-30AD65FD956C}"/>
              </a:ext>
            </a:extLst>
          </p:cNvPr>
          <p:cNvSpPr txBox="1"/>
          <p:nvPr/>
        </p:nvSpPr>
        <p:spPr>
          <a:xfrm>
            <a:off x="10010274" y="433736"/>
            <a:ext cx="235527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Open Sans" panose="020B0806030504020204" pitchFamily="34" charset="0"/>
              </a:rPr>
              <a:t>😳</a:t>
            </a:r>
          </a:p>
          <a:p>
            <a:r>
              <a:rPr lang="en-US" sz="8000" dirty="0">
                <a:latin typeface="Open Sans" panose="020B0806030504020204" pitchFamily="34" charset="0"/>
              </a:rPr>
              <a:t>🤔</a:t>
            </a:r>
          </a:p>
          <a:p>
            <a:r>
              <a:rPr lang="en-US" sz="8000" dirty="0">
                <a:latin typeface="Open Sans" panose="020B0806030504020204" pitchFamily="34" charset="0"/>
              </a:rPr>
              <a:t>😥</a:t>
            </a:r>
          </a:p>
          <a:p>
            <a:r>
              <a:rPr lang="en-US" sz="8000" dirty="0">
                <a:latin typeface="Open Sans" panose="020B0806030504020204" pitchFamily="34" charset="0"/>
              </a:rPr>
              <a:t>😖</a:t>
            </a:r>
          </a:p>
          <a:p>
            <a:r>
              <a:rPr lang="en-US" sz="8000" dirty="0">
                <a:latin typeface="Open Sans" panose="020B0806030504020204" pitchFamily="34" charset="0"/>
              </a:rPr>
              <a:t>🤬</a:t>
            </a:r>
            <a:endParaRPr lang="en-US" sz="7200" dirty="0">
              <a:latin typeface="Open Sans" panose="020B0806030504020204" pitchFamily="34" charset="0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D8BF1789-B037-7017-294E-6A4AE9143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694" y="5480533"/>
            <a:ext cx="1201067" cy="120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359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91652-CD56-C249-8DAE-9B6B496B3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Open Sans" panose="020B0806030504020204" pitchFamily="34" charset="0"/>
              </a:rPr>
              <a:t>People work with </a:t>
            </a:r>
            <a:r>
              <a:rPr lang="en-US" b="1" dirty="0" err="1">
                <a:latin typeface="Open Sans" panose="020B0806030504020204" pitchFamily="34" charset="0"/>
              </a:rPr>
              <a:t>ombuds</a:t>
            </a:r>
            <a:r>
              <a:rPr lang="en-US" b="1" dirty="0">
                <a:latin typeface="Open Sans" panose="020B0806030504020204" pitchFamily="34" charset="0"/>
              </a:rPr>
              <a:t> because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DD7BA-0194-664D-AE27-6B761F7FC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9882" y="1690688"/>
            <a:ext cx="9027695" cy="5001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Ombuds empower them to address conflicts safely</a:t>
            </a:r>
          </a:p>
          <a:p>
            <a:pPr marL="457200" lvl="1" indent="0">
              <a:buNone/>
            </a:pPr>
            <a:r>
              <a:rPr lang="en-US" sz="1800" dirty="0"/>
              <a:t>Individuals remain in control of the process, while </a:t>
            </a:r>
            <a:r>
              <a:rPr lang="en-US" sz="1800" dirty="0" err="1"/>
              <a:t>ombuds</a:t>
            </a:r>
            <a:r>
              <a:rPr lang="en-US" sz="1800" dirty="0"/>
              <a:t> help them consider all angles and generate options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Ombuds are confidential and informal</a:t>
            </a:r>
          </a:p>
          <a:p>
            <a:pPr marL="457200" lvl="1" indent="0">
              <a:buNone/>
            </a:pPr>
            <a:r>
              <a:rPr lang="en-US" sz="1800" dirty="0"/>
              <a:t>Strictly private, no records kept, no grievances filed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Ombuds are neutral and independent</a:t>
            </a:r>
          </a:p>
          <a:p>
            <a:pPr marL="457200" lvl="1" indent="0">
              <a:buNone/>
            </a:pPr>
            <a:r>
              <a:rPr lang="en-US" sz="1800" dirty="0"/>
              <a:t>No judgement, no side-taking, no line of management that compromises the </a:t>
            </a:r>
            <a:r>
              <a:rPr lang="en-US" sz="1800" dirty="0" err="1"/>
              <a:t>ombuds</a:t>
            </a:r>
            <a:r>
              <a:rPr lang="en-US" sz="1800" dirty="0"/>
              <a:t>’ ability to keep confidences and be an advocate for fair process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78F46A-D931-BD44-96D9-D300D686867B}"/>
              </a:ext>
            </a:extLst>
          </p:cNvPr>
          <p:cNvSpPr txBox="1"/>
          <p:nvPr/>
        </p:nvSpPr>
        <p:spPr>
          <a:xfrm>
            <a:off x="10093035" y="1482870"/>
            <a:ext cx="235527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Open Sans" panose="020B0806030504020204" pitchFamily="34" charset="0"/>
              </a:rPr>
              <a:t>💪</a:t>
            </a:r>
          </a:p>
          <a:p>
            <a:r>
              <a:rPr lang="en-US" sz="8000" dirty="0">
                <a:latin typeface="Open Sans" panose="020B0806030504020204" pitchFamily="34" charset="0"/>
              </a:rPr>
              <a:t>🧐</a:t>
            </a:r>
          </a:p>
          <a:p>
            <a:r>
              <a:rPr lang="en-US" sz="8000" dirty="0">
                <a:latin typeface="Open Sans" panose="020B0806030504020204" pitchFamily="34" charset="0"/>
              </a:rPr>
              <a:t>🤐</a:t>
            </a:r>
          </a:p>
          <a:p>
            <a:r>
              <a:rPr lang="en-US" sz="8000" dirty="0">
                <a:latin typeface="Open Sans" panose="020B0806030504020204" pitchFamily="34" charset="0"/>
              </a:rPr>
              <a:t>👍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8B2B1072-7F04-4AAF-0D1D-485B70833D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694" y="5480533"/>
            <a:ext cx="1201067" cy="120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116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91652-CD56-C249-8DAE-9B6B496B3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Open Sans" panose="020B0806030504020204" pitchFamily="34" charset="0"/>
              </a:rPr>
              <a:t>Ombuds provide services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4F110-680C-504B-900E-E1D096B50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200" y="1681163"/>
            <a:ext cx="5157787" cy="823912"/>
          </a:xfrm>
        </p:spPr>
        <p:txBody>
          <a:bodyPr anchor="ctr">
            <a:normAutofit fontScale="92500"/>
          </a:bodyPr>
          <a:lstStyle/>
          <a:p>
            <a:pPr algn="ctr"/>
            <a:r>
              <a:rPr lang="en-US" sz="3600" i="1" dirty="0">
                <a:latin typeface="Open Sans SemiBold" panose="020B0604020202020204" pitchFamily="34" charset="0"/>
              </a:rPr>
              <a:t>For the individual </a:t>
            </a:r>
            <a:r>
              <a:rPr lang="en-US" sz="4800" dirty="0">
                <a:latin typeface="Open Sans SemiBold" panose="020B0604020202020204" pitchFamily="34" charset="0"/>
              </a:rPr>
              <a:t>😕</a:t>
            </a:r>
            <a:endParaRPr lang="en-US" sz="3600" dirty="0">
              <a:latin typeface="Open Sans SemiBold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DD7BA-0194-664D-AE27-6B761F7FC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81537"/>
            <a:ext cx="5157787" cy="3684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900082"/>
                </a:solidFill>
              </a:rPr>
              <a:t>Entirely confidential….</a:t>
            </a:r>
          </a:p>
          <a:p>
            <a:pPr marL="457200" lvl="1" indent="0">
              <a:buNone/>
            </a:pPr>
            <a:r>
              <a:rPr lang="en-US" sz="2000" dirty="0"/>
              <a:t>Active listening</a:t>
            </a:r>
          </a:p>
          <a:p>
            <a:pPr marL="457200" lvl="1" indent="0">
              <a:buNone/>
            </a:pPr>
            <a:r>
              <a:rPr lang="en-US" sz="2000" dirty="0"/>
              <a:t>Conflict coaching</a:t>
            </a:r>
          </a:p>
          <a:p>
            <a:pPr marL="457200" lvl="1" indent="0">
              <a:buNone/>
            </a:pPr>
            <a:r>
              <a:rPr lang="en-US" sz="2000" dirty="0"/>
              <a:t>Policy clarification</a:t>
            </a:r>
          </a:p>
          <a:p>
            <a:pPr marL="457200" lvl="1" indent="0">
              <a:buNone/>
            </a:pPr>
            <a:r>
              <a:rPr lang="en-US" sz="2000" dirty="0"/>
              <a:t>Mediation</a:t>
            </a:r>
          </a:p>
          <a:p>
            <a:pPr marL="457200" lvl="1" indent="0">
              <a:buNone/>
            </a:pPr>
            <a:r>
              <a:rPr lang="en-US" sz="2000" dirty="0"/>
              <a:t>Shuttle diplomacy</a:t>
            </a:r>
          </a:p>
          <a:p>
            <a:pPr marL="457200" lvl="1" indent="0">
              <a:buNone/>
            </a:pPr>
            <a:r>
              <a:rPr lang="en-US" sz="2000" dirty="0"/>
              <a:t>Option generation</a:t>
            </a:r>
          </a:p>
          <a:p>
            <a:pPr marL="457200" lvl="1" indent="0">
              <a:buNone/>
            </a:pPr>
            <a:r>
              <a:rPr lang="en-US" sz="2000" dirty="0"/>
              <a:t>Resource connection</a:t>
            </a:r>
          </a:p>
          <a:p>
            <a:pPr marL="457200" lvl="1" indent="0">
              <a:buNone/>
            </a:pPr>
            <a:r>
              <a:rPr lang="en-US" sz="2000" dirty="0"/>
              <a:t>Communication training</a:t>
            </a:r>
          </a:p>
          <a:p>
            <a:pPr marL="457200" lvl="1" indent="0">
              <a:buNone/>
            </a:pPr>
            <a:r>
              <a:rPr lang="en-US" sz="2000" dirty="0"/>
              <a:t>Conflict competence training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71B49B-BDA8-F145-A21B-0FB984719E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ctr">
            <a:normAutofit fontScale="92500"/>
          </a:bodyPr>
          <a:lstStyle/>
          <a:p>
            <a:pPr algn="ctr"/>
            <a:r>
              <a:rPr lang="en-US" sz="3600" i="1" dirty="0">
                <a:latin typeface="Open Sans SemiBold" panose="020B0604020202020204" pitchFamily="34" charset="0"/>
              </a:rPr>
              <a:t>For the organization</a:t>
            </a:r>
            <a:r>
              <a:rPr lang="en-US" sz="3600" dirty="0"/>
              <a:t> 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633E37-D6A4-3542-BB04-F667A064B9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81537"/>
            <a:ext cx="6194425" cy="3684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900082"/>
                </a:solidFill>
              </a:rPr>
              <a:t>Entirely anonymized….</a:t>
            </a:r>
          </a:p>
          <a:p>
            <a:pPr marL="457200" lvl="1" indent="0">
              <a:buNone/>
            </a:pPr>
            <a:r>
              <a:rPr lang="en-US" sz="2000" dirty="0"/>
              <a:t>Trend data and analysis</a:t>
            </a:r>
          </a:p>
          <a:p>
            <a:pPr marL="457200" lvl="1" indent="0">
              <a:buNone/>
            </a:pPr>
            <a:r>
              <a:rPr lang="en-US" sz="2000" dirty="0"/>
              <a:t>Early alert to problem areas</a:t>
            </a:r>
          </a:p>
          <a:p>
            <a:pPr marL="457200" lvl="1" indent="0">
              <a:buNone/>
            </a:pPr>
            <a:r>
              <a:rPr lang="en-US" sz="2000" dirty="0"/>
              <a:t>Insight to decision makers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rgbClr val="900082"/>
                </a:solidFill>
              </a:rPr>
              <a:t>                  +</a:t>
            </a:r>
            <a:endParaRPr lang="en-US" sz="2000" dirty="0">
              <a:solidFill>
                <a:srgbClr val="900082"/>
              </a:solidFill>
            </a:endParaRPr>
          </a:p>
          <a:p>
            <a:pPr lvl="1"/>
            <a:r>
              <a:rPr lang="en-US" sz="2000" dirty="0"/>
              <a:t>Conflict management system cohesion</a:t>
            </a:r>
          </a:p>
          <a:p>
            <a:pPr lvl="1"/>
            <a:r>
              <a:rPr lang="en-US" sz="2000" dirty="0"/>
              <a:t>Alternatives to costly litigation</a:t>
            </a:r>
          </a:p>
          <a:p>
            <a:pPr lvl="1"/>
            <a:r>
              <a:rPr lang="en-US" sz="2000" dirty="0"/>
              <a:t>Increased institutional trust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A4E76BEF-88CA-2371-38C8-01FB6F4BF5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1678" y="266242"/>
            <a:ext cx="1201067" cy="120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03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6069BB18-1972-964E-981F-045722432E04}"/>
              </a:ext>
            </a:extLst>
          </p:cNvPr>
          <p:cNvSpPr/>
          <p:nvPr/>
        </p:nvSpPr>
        <p:spPr>
          <a:xfrm>
            <a:off x="3080084" y="0"/>
            <a:ext cx="9099215" cy="1660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600" dirty="0">
                <a:solidFill>
                  <a:schemeClr val="bg1"/>
                </a:solidFill>
                <a:latin typeface="Open Sans" panose="020B0806030504020204" pitchFamily="34" charset="0"/>
                <a:cs typeface="Open Sans" panose="020B0806030504020204" pitchFamily="34" charset="0"/>
              </a:rPr>
              <a:t>          </a:t>
            </a:r>
            <a:r>
              <a:rPr lang="en-US" sz="3600" dirty="0">
                <a:solidFill>
                  <a:schemeClr val="tx1"/>
                </a:solidFill>
                <a:latin typeface="Open Sans" panose="020B0806030504020204" pitchFamily="34" charset="0"/>
                <a:cs typeface="Open Sans" panose="020B0806030504020204" pitchFamily="34" charset="0"/>
              </a:rPr>
              <a:t>Executives estimate loss of </a:t>
            </a:r>
            <a:r>
              <a:rPr lang="en-US" sz="3600" b="1" dirty="0">
                <a:solidFill>
                  <a:srgbClr val="583660"/>
                </a:solidFill>
                <a:latin typeface="Open Sans" panose="020B0806030504020204" pitchFamily="34" charset="0"/>
                <a:cs typeface="Open Sans" panose="020B0806030504020204" pitchFamily="34" charset="0"/>
              </a:rPr>
              <a:t>$30,000 daily</a:t>
            </a:r>
            <a:r>
              <a:rPr lang="en-US" sz="3600" dirty="0">
                <a:solidFill>
                  <a:srgbClr val="583660"/>
                </a:solidFill>
                <a:latin typeface="Open Sans" panose="020B0806030504020204" pitchFamily="34" charset="0"/>
                <a:cs typeface="Open Sans" panose="020B0806030504020204" pitchFamily="34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Open Sans" panose="020B0806030504020204" pitchFamily="34" charset="0"/>
                <a:cs typeface="Open Sans" panose="020B0806030504020204" pitchFamily="34" charset="0"/>
              </a:rPr>
              <a:t>due to…</a:t>
            </a:r>
          </a:p>
        </p:txBody>
      </p:sp>
      <p:sp>
        <p:nvSpPr>
          <p:cNvPr id="27" name="Triangle 26">
            <a:extLst>
              <a:ext uri="{FF2B5EF4-FFF2-40B4-BE49-F238E27FC236}">
                <a16:creationId xmlns:a16="http://schemas.microsoft.com/office/drawing/2014/main" id="{ADCFDFD6-FD93-074D-A275-1B0B2E2BDCC5}"/>
              </a:ext>
            </a:extLst>
          </p:cNvPr>
          <p:cNvSpPr/>
          <p:nvPr/>
        </p:nvSpPr>
        <p:spPr>
          <a:xfrm>
            <a:off x="-4539916" y="-1020918"/>
            <a:ext cx="13459327" cy="7878918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" panose="020B08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E2DAE0-66C2-A942-867E-7D7580882031}"/>
              </a:ext>
            </a:extLst>
          </p:cNvPr>
          <p:cNvSpPr txBox="1"/>
          <p:nvPr/>
        </p:nvSpPr>
        <p:spPr>
          <a:xfrm>
            <a:off x="7632221" y="2028960"/>
            <a:ext cx="4507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latin typeface="Open Sans" panose="020B0806030504020204" pitchFamily="34" charset="0"/>
              </a:rPr>
              <a:t>AVOIDING CONFLICT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947632-CBBA-964F-AA82-81056BF988E4}"/>
              </a:ext>
            </a:extLst>
          </p:cNvPr>
          <p:cNvSpPr txBox="1"/>
          <p:nvPr/>
        </p:nvSpPr>
        <p:spPr>
          <a:xfrm>
            <a:off x="5987049" y="3043901"/>
            <a:ext cx="6152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latin typeface="Open Sans" panose="020B0806030504020204" pitchFamily="34" charset="0"/>
              </a:rPr>
              <a:t>FAILING TO GIVE FEEDBACK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9487B96-33C2-1944-84E1-F8AC098453F3}"/>
              </a:ext>
            </a:extLst>
          </p:cNvPr>
          <p:cNvSpPr txBox="1"/>
          <p:nvPr/>
        </p:nvSpPr>
        <p:spPr>
          <a:xfrm>
            <a:off x="6228531" y="4108410"/>
            <a:ext cx="5927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latin typeface="Open Sans" panose="020B0806030504020204" pitchFamily="34" charset="0"/>
              </a:rPr>
              <a:t>UNPRODUCTIVE CONFLICT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2D0C50E-3B0F-0943-9E6A-1F49ED1F4B76}"/>
              </a:ext>
            </a:extLst>
          </p:cNvPr>
          <p:cNvSpPr txBox="1"/>
          <p:nvPr/>
        </p:nvSpPr>
        <p:spPr>
          <a:xfrm>
            <a:off x="6996526" y="5193611"/>
            <a:ext cx="51274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latin typeface="Open Sans" panose="020B0806030504020204" pitchFamily="34" charset="0"/>
              </a:rPr>
              <a:t>STAYING SILENT ON CRITICAL ISSUES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8F6033D-64A1-BE49-927C-0F13CDD590E7}"/>
              </a:ext>
            </a:extLst>
          </p:cNvPr>
          <p:cNvSpPr txBox="1"/>
          <p:nvPr/>
        </p:nvSpPr>
        <p:spPr>
          <a:xfrm>
            <a:off x="506637" y="6390317"/>
            <a:ext cx="6140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Open Sans" panose="020B0806030504020204" pitchFamily="34" charset="0"/>
              </a:rPr>
              <a:t>Menon &amp; Thompson, Harvard Business Review, 2016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F48B0D9-A2E3-654B-B312-8F6A11EB0199}"/>
              </a:ext>
            </a:extLst>
          </p:cNvPr>
          <p:cNvSpPr txBox="1"/>
          <p:nvPr/>
        </p:nvSpPr>
        <p:spPr>
          <a:xfrm>
            <a:off x="352927" y="2100783"/>
            <a:ext cx="445970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Open Sans" panose="020B0806030504020204" pitchFamily="34" charset="0"/>
              </a:rPr>
              <a:t>The average US employee spends</a:t>
            </a:r>
          </a:p>
          <a:p>
            <a:r>
              <a:rPr lang="en-US" sz="2400" b="1" dirty="0">
                <a:latin typeface="Open Sans" panose="020B0806030504020204" pitchFamily="34" charset="0"/>
              </a:rPr>
              <a:t>2.8 hours per week </a:t>
            </a:r>
            <a:r>
              <a:rPr lang="en-US" sz="2400" dirty="0">
                <a:latin typeface="Open Sans" panose="020B0806030504020204" pitchFamily="34" charset="0"/>
              </a:rPr>
              <a:t>dealing with conflict</a:t>
            </a:r>
            <a:r>
              <a:rPr lang="en-US" sz="2000" dirty="0">
                <a:latin typeface="Open Sans" panose="020B0806030504020204" pitchFamily="34" charset="0"/>
              </a:rPr>
              <a:t>.</a:t>
            </a:r>
            <a:br>
              <a:rPr lang="en-US" sz="2000" dirty="0">
                <a:latin typeface="Open Sans" panose="020B0806030504020204" pitchFamily="34" charset="0"/>
              </a:rPr>
            </a:br>
            <a:r>
              <a:rPr lang="en-US" sz="2000" dirty="0">
                <a:latin typeface="Open Sans" panose="020B0806030504020204" pitchFamily="34" charset="0"/>
              </a:rPr>
              <a:t>	</a:t>
            </a:r>
            <a:br>
              <a:rPr lang="en-US" sz="2000" dirty="0">
                <a:latin typeface="Open Sans" panose="020B0806030504020204" pitchFamily="34" charset="0"/>
              </a:rPr>
            </a:br>
            <a:r>
              <a:rPr lang="en-US" sz="3600" dirty="0">
                <a:latin typeface="Open Sans" panose="020B0806030504020204" pitchFamily="34" charset="0"/>
              </a:rPr>
              <a:t>25% </a:t>
            </a:r>
            <a:r>
              <a:rPr lang="en-US" sz="2000" dirty="0">
                <a:latin typeface="Open Sans" panose="020B0806030504020204" pitchFamily="34" charset="0"/>
              </a:rPr>
              <a:t>say avoiding conflict </a:t>
            </a:r>
          </a:p>
          <a:p>
            <a:r>
              <a:rPr lang="en-US" sz="2000" dirty="0">
                <a:latin typeface="Open Sans" panose="020B0806030504020204" pitchFamily="34" charset="0"/>
              </a:rPr>
              <a:t>led to absenteeism</a:t>
            </a:r>
          </a:p>
          <a:p>
            <a:r>
              <a:rPr lang="en-US" sz="3600" dirty="0">
                <a:latin typeface="Open Sans" panose="020B0806030504020204" pitchFamily="34" charset="0"/>
              </a:rPr>
              <a:t>10% </a:t>
            </a:r>
            <a:r>
              <a:rPr lang="en-US" sz="2000" dirty="0">
                <a:latin typeface="Open Sans" panose="020B0806030504020204" pitchFamily="34" charset="0"/>
              </a:rPr>
              <a:t>say workplace conflict led to project failure</a:t>
            </a:r>
          </a:p>
          <a:p>
            <a:endParaRPr lang="en-US" dirty="0">
              <a:latin typeface="Open Sans" panose="020B08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269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970DA-7948-B443-A7C0-9DF258DDF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7127" y="2618508"/>
            <a:ext cx="9144000" cy="3512129"/>
          </a:xfrm>
        </p:spPr>
        <p:txBody>
          <a:bodyPr>
            <a:noAutofit/>
          </a:bodyPr>
          <a:lstStyle/>
          <a:p>
            <a:br>
              <a:rPr lang="en-US" sz="10300" dirty="0">
                <a:solidFill>
                  <a:schemeClr val="bg1"/>
                </a:solidFill>
              </a:rPr>
            </a:br>
            <a:endParaRPr lang="en-US" sz="103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AEC71E-475F-CA41-B774-890F7DA30181}"/>
              </a:ext>
            </a:extLst>
          </p:cNvPr>
          <p:cNvSpPr txBox="1"/>
          <p:nvPr/>
        </p:nvSpPr>
        <p:spPr>
          <a:xfrm>
            <a:off x="420829" y="2158581"/>
            <a:ext cx="64472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dirty="0">
                <a:solidFill>
                  <a:schemeClr val="bg1"/>
                </a:solidFill>
                <a:latin typeface="Open Sans" panose="020B080603050402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F42F79-F940-2D44-9021-9FA9B5F8C2AA}"/>
              </a:ext>
            </a:extLst>
          </p:cNvPr>
          <p:cNvSpPr txBox="1"/>
          <p:nvPr/>
        </p:nvSpPr>
        <p:spPr>
          <a:xfrm>
            <a:off x="1006246" y="1373750"/>
            <a:ext cx="4247573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Open Sans" panose="020B0806030504020204" pitchFamily="34" charset="0"/>
              </a:rPr>
              <a:t>Return on investment in </a:t>
            </a:r>
            <a:r>
              <a:rPr lang="en-US" sz="5400" b="1" dirty="0" err="1">
                <a:latin typeface="Open Sans" panose="020B0806030504020204" pitchFamily="34" charset="0"/>
              </a:rPr>
              <a:t>ombud</a:t>
            </a:r>
            <a:r>
              <a:rPr lang="en-US" sz="5400" b="1" dirty="0">
                <a:latin typeface="Open Sans" panose="020B0806030504020204" pitchFamily="34" charset="0"/>
              </a:rPr>
              <a:t> services</a:t>
            </a:r>
            <a:r>
              <a:rPr lang="en-US" sz="6000" b="1" dirty="0">
                <a:solidFill>
                  <a:schemeClr val="accent5">
                    <a:lumMod val="75000"/>
                  </a:schemeClr>
                </a:solidFill>
                <a:latin typeface="Open Sans" panose="020B0806030504020204" pitchFamily="34" charset="0"/>
              </a:rPr>
              <a:t>*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24DF77-6EDA-6C49-879F-163085314A0F}"/>
              </a:ext>
            </a:extLst>
          </p:cNvPr>
          <p:cNvSpPr txBox="1"/>
          <p:nvPr/>
        </p:nvSpPr>
        <p:spPr>
          <a:xfrm>
            <a:off x="5387746" y="2148450"/>
            <a:ext cx="4247573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00" b="1" dirty="0">
                <a:solidFill>
                  <a:srgbClr val="583660"/>
                </a:solidFill>
                <a:latin typeface="Open Sans" panose="020B0806030504020204" pitchFamily="34" charset="0"/>
              </a:rPr>
              <a:t>=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2716AD-F508-AE47-8116-83E19562C025}"/>
              </a:ext>
            </a:extLst>
          </p:cNvPr>
          <p:cNvSpPr txBox="1"/>
          <p:nvPr/>
        </p:nvSpPr>
        <p:spPr>
          <a:xfrm>
            <a:off x="6318135" y="2057290"/>
            <a:ext cx="524111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9900" b="1" dirty="0">
                <a:latin typeface="Open Sans" panose="020B0806030504020204" pitchFamily="34" charset="0"/>
              </a:rPr>
              <a:t>14x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018AEC-A1EE-1F47-8AED-BB47208E68E3}"/>
              </a:ext>
            </a:extLst>
          </p:cNvPr>
          <p:cNvSpPr txBox="1"/>
          <p:nvPr/>
        </p:nvSpPr>
        <p:spPr>
          <a:xfrm>
            <a:off x="1006246" y="5754399"/>
            <a:ext cx="10623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Open Sans" panose="020B0806030504020204" pitchFamily="34" charset="0"/>
              </a:rPr>
              <a:t>* Does not include savings from avoiding litigation.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43B67C-C2C6-0140-8604-76BEC5AC41B5}"/>
              </a:ext>
            </a:extLst>
          </p:cNvPr>
          <p:cNvSpPr txBox="1"/>
          <p:nvPr/>
        </p:nvSpPr>
        <p:spPr>
          <a:xfrm>
            <a:off x="1055233" y="6323490"/>
            <a:ext cx="9184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Open Sans" panose="020B0806030504020204" pitchFamily="34" charset="0"/>
              </a:rPr>
              <a:t>McBride &amp; Hostetler, National Association of Corporate Directors (NACD), 2008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7113CEB2-2616-7DBD-84B5-F8D3DF0D2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5220" y="5467769"/>
            <a:ext cx="1201067" cy="120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493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BA077C2-181C-7B49-AC92-5D2B7110DB2A}"/>
              </a:ext>
            </a:extLst>
          </p:cNvPr>
          <p:cNvSpPr/>
          <p:nvPr/>
        </p:nvSpPr>
        <p:spPr>
          <a:xfrm>
            <a:off x="1" y="0"/>
            <a:ext cx="5239657" cy="685800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" panose="020B08060305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AEC71E-475F-CA41-B774-890F7DA30181}"/>
              </a:ext>
            </a:extLst>
          </p:cNvPr>
          <p:cNvSpPr txBox="1"/>
          <p:nvPr/>
        </p:nvSpPr>
        <p:spPr>
          <a:xfrm>
            <a:off x="420829" y="2158581"/>
            <a:ext cx="64472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dirty="0">
                <a:solidFill>
                  <a:schemeClr val="bg1"/>
                </a:solidFill>
                <a:latin typeface="Open Sans" panose="020B080603050402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F42F79-F940-2D44-9021-9FA9B5F8C2AA}"/>
              </a:ext>
            </a:extLst>
          </p:cNvPr>
          <p:cNvSpPr txBox="1"/>
          <p:nvPr/>
        </p:nvSpPr>
        <p:spPr>
          <a:xfrm>
            <a:off x="713537" y="1835415"/>
            <a:ext cx="42475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>
                <a:solidFill>
                  <a:schemeClr val="bg1"/>
                </a:solidFill>
                <a:latin typeface="Open Sans" panose="020B0806030504020204" pitchFamily="34" charset="0"/>
              </a:rPr>
              <a:t>Ombud</a:t>
            </a:r>
            <a:r>
              <a:rPr lang="en-US" sz="6000" b="1" dirty="0">
                <a:solidFill>
                  <a:schemeClr val="bg1"/>
                </a:solidFill>
                <a:latin typeface="Open Sans" panose="020B0806030504020204" pitchFamily="34" charset="0"/>
              </a:rPr>
              <a:t> services are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2716AD-F508-AE47-8116-83E19562C025}"/>
              </a:ext>
            </a:extLst>
          </p:cNvPr>
          <p:cNvSpPr txBox="1"/>
          <p:nvPr/>
        </p:nvSpPr>
        <p:spPr>
          <a:xfrm>
            <a:off x="6231743" y="1460936"/>
            <a:ext cx="52411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b="1" dirty="0">
                <a:solidFill>
                  <a:srgbClr val="583660"/>
                </a:solidFill>
                <a:latin typeface="Open Sans" panose="020B0806030504020204" pitchFamily="34" charset="0"/>
              </a:rPr>
              <a:t>informal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A302C2-3F0D-2747-901A-626BFECB8D37}"/>
              </a:ext>
            </a:extLst>
          </p:cNvPr>
          <p:cNvSpPr txBox="1"/>
          <p:nvPr/>
        </p:nvSpPr>
        <p:spPr>
          <a:xfrm>
            <a:off x="6231743" y="2588893"/>
            <a:ext cx="52411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b="1" dirty="0">
                <a:solidFill>
                  <a:srgbClr val="583660"/>
                </a:solidFill>
                <a:latin typeface="Open Sans" panose="020B0806030504020204" pitchFamily="34" charset="0"/>
              </a:rPr>
              <a:t>confidential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C3FC0B-0E41-7941-B5D0-A0BAEB87AF81}"/>
              </a:ext>
            </a:extLst>
          </p:cNvPr>
          <p:cNvSpPr txBox="1"/>
          <p:nvPr/>
        </p:nvSpPr>
        <p:spPr>
          <a:xfrm>
            <a:off x="6231743" y="3732696"/>
            <a:ext cx="52411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b="1" dirty="0">
                <a:solidFill>
                  <a:srgbClr val="583660"/>
                </a:solidFill>
                <a:latin typeface="Open Sans" panose="020B0806030504020204" pitchFamily="34" charset="0"/>
              </a:rPr>
              <a:t>impartial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F2BAF7-CF04-B54E-8E62-8EE5C3236BE9}"/>
              </a:ext>
            </a:extLst>
          </p:cNvPr>
          <p:cNvSpPr txBox="1"/>
          <p:nvPr/>
        </p:nvSpPr>
        <p:spPr>
          <a:xfrm>
            <a:off x="6231743" y="4833487"/>
            <a:ext cx="52411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b="1" dirty="0">
                <a:solidFill>
                  <a:srgbClr val="583660"/>
                </a:solidFill>
                <a:latin typeface="Open Sans" panose="020B0806030504020204" pitchFamily="34" charset="0"/>
              </a:rPr>
              <a:t>independent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11D763D9-5A6D-1386-43AD-DC01F231A4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3066" y="131729"/>
            <a:ext cx="1201067" cy="120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673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BA077C2-181C-7B49-AC92-5D2B7110DB2A}"/>
              </a:ext>
            </a:extLst>
          </p:cNvPr>
          <p:cNvSpPr/>
          <p:nvPr/>
        </p:nvSpPr>
        <p:spPr>
          <a:xfrm>
            <a:off x="1" y="0"/>
            <a:ext cx="5239657" cy="685800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" panose="020B08060305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AEC71E-475F-CA41-B774-890F7DA30181}"/>
              </a:ext>
            </a:extLst>
          </p:cNvPr>
          <p:cNvSpPr txBox="1"/>
          <p:nvPr/>
        </p:nvSpPr>
        <p:spPr>
          <a:xfrm>
            <a:off x="420829" y="2158581"/>
            <a:ext cx="64472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dirty="0">
                <a:solidFill>
                  <a:schemeClr val="bg1"/>
                </a:solidFill>
                <a:latin typeface="Open Sans" panose="020B080603050402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F42F79-F940-2D44-9021-9FA9B5F8C2AA}"/>
              </a:ext>
            </a:extLst>
          </p:cNvPr>
          <p:cNvSpPr txBox="1"/>
          <p:nvPr/>
        </p:nvSpPr>
        <p:spPr>
          <a:xfrm>
            <a:off x="713537" y="1835415"/>
            <a:ext cx="42475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>
                <a:solidFill>
                  <a:schemeClr val="bg1"/>
                </a:solidFill>
                <a:latin typeface="Open Sans" panose="020B0806030504020204" pitchFamily="34" charset="0"/>
              </a:rPr>
              <a:t>Ombud</a:t>
            </a:r>
            <a:r>
              <a:rPr lang="en-US" sz="6000" b="1" dirty="0">
                <a:solidFill>
                  <a:schemeClr val="bg1"/>
                </a:solidFill>
                <a:latin typeface="Open Sans" panose="020B0806030504020204" pitchFamily="34" charset="0"/>
              </a:rPr>
              <a:t> services are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2716AD-F508-AE47-8116-83E19562C025}"/>
              </a:ext>
            </a:extLst>
          </p:cNvPr>
          <p:cNvSpPr txBox="1"/>
          <p:nvPr/>
        </p:nvSpPr>
        <p:spPr>
          <a:xfrm>
            <a:off x="5674646" y="1232776"/>
            <a:ext cx="667641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583660"/>
                </a:solidFill>
                <a:latin typeface="Open Sans" panose="020B0806030504020204" pitchFamily="34" charset="0"/>
              </a:rPr>
              <a:t>distinct from yet complementary to human resources, compliance, and other formal offices.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92093F8C-87FE-0308-B321-DAFD430BD9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6754" y="230801"/>
            <a:ext cx="1201067" cy="120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404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</TotalTime>
  <Words>455</Words>
  <Application>Microsoft Office PowerPoint</Application>
  <PresentationFormat>Widescreen</PresentationFormat>
  <Paragraphs>88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Montserrat SemiBold</vt:lpstr>
      <vt:lpstr>Open Sans</vt:lpstr>
      <vt:lpstr>Open Sans SemiBold</vt:lpstr>
      <vt:lpstr>Office Theme</vt:lpstr>
      <vt:lpstr>PowerPoint Presentation</vt:lpstr>
      <vt:lpstr>Ombuds transform conflict into a productive force for  individuals and for the organization.</vt:lpstr>
      <vt:lpstr>Ombuds work with people who</vt:lpstr>
      <vt:lpstr>People work with ombuds because</vt:lpstr>
      <vt:lpstr>Ombuds provide services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Conger, Mary Bliss</dc:creator>
  <cp:lastModifiedBy>Michelle Moser</cp:lastModifiedBy>
  <cp:revision>32</cp:revision>
  <dcterms:created xsi:type="dcterms:W3CDTF">2018-08-14T17:44:51Z</dcterms:created>
  <dcterms:modified xsi:type="dcterms:W3CDTF">2022-11-30T18:44:17Z</dcterms:modified>
</cp:coreProperties>
</file>