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2"/>
  </p:sldMasterIdLst>
  <p:notesMasterIdLst>
    <p:notesMasterId r:id="rId24"/>
  </p:notesMasterIdLst>
  <p:handoutMasterIdLst>
    <p:handoutMasterId r:id="rId25"/>
  </p:handoutMasterIdLst>
  <p:sldIdLst>
    <p:sldId id="256" r:id="rId3"/>
    <p:sldId id="279" r:id="rId4"/>
    <p:sldId id="257" r:id="rId5"/>
    <p:sldId id="258" r:id="rId6"/>
    <p:sldId id="259" r:id="rId7"/>
    <p:sldId id="268" r:id="rId8"/>
    <p:sldId id="260" r:id="rId9"/>
    <p:sldId id="261" r:id="rId10"/>
    <p:sldId id="267" r:id="rId11"/>
    <p:sldId id="273" r:id="rId12"/>
    <p:sldId id="274" r:id="rId13"/>
    <p:sldId id="275" r:id="rId14"/>
    <p:sldId id="269" r:id="rId15"/>
    <p:sldId id="270" r:id="rId16"/>
    <p:sldId id="271" r:id="rId17"/>
    <p:sldId id="262" r:id="rId18"/>
    <p:sldId id="263" r:id="rId19"/>
    <p:sldId id="276" r:id="rId20"/>
    <p:sldId id="277" r:id="rId21"/>
    <p:sldId id="265" r:id="rId22"/>
    <p:sldId id="266"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642" y="58"/>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A04DD8-CCBC-4DEE-9168-DF47449F55F2}" type="doc">
      <dgm:prSet loTypeId="urn:microsoft.com/office/officeart/2005/8/layout/lProcess2" loCatId="list" qsTypeId="urn:microsoft.com/office/officeart/2005/8/quickstyle/simple3" qsCatId="simple" csTypeId="urn:microsoft.com/office/officeart/2005/8/colors/accent1_2" csCatId="accent1" phldr="1"/>
      <dgm:spPr/>
      <dgm:t>
        <a:bodyPr/>
        <a:lstStyle/>
        <a:p>
          <a:endParaRPr lang="en-US"/>
        </a:p>
      </dgm:t>
    </dgm:pt>
    <dgm:pt modelId="{B4FAAD7D-4CF9-4939-B579-2CD7CC85B9B1}">
      <dgm:prSet phldrT="[Text]" custT="1"/>
      <dgm:spPr/>
      <dgm:t>
        <a:bodyPr/>
        <a:lstStyle/>
        <a:p>
          <a:r>
            <a:rPr lang="en-US" sz="1800" dirty="0"/>
            <a:t>Kirsi Aulin, President</a:t>
          </a:r>
        </a:p>
      </dgm:t>
    </dgm:pt>
    <dgm:pt modelId="{BCBCFFB0-BAA6-4EDE-A2CE-C71B52AFA88D}" type="parTrans" cxnId="{242A7072-9728-4B32-82ED-9721DBB49877}">
      <dgm:prSet/>
      <dgm:spPr/>
      <dgm:t>
        <a:bodyPr/>
        <a:lstStyle/>
        <a:p>
          <a:endParaRPr lang="en-US" sz="1800"/>
        </a:p>
      </dgm:t>
    </dgm:pt>
    <dgm:pt modelId="{98E26936-948B-45AF-8092-1CC873F6A83D}" type="sibTrans" cxnId="{242A7072-9728-4B32-82ED-9721DBB49877}">
      <dgm:prSet/>
      <dgm:spPr/>
      <dgm:t>
        <a:bodyPr/>
        <a:lstStyle/>
        <a:p>
          <a:endParaRPr lang="en-US" sz="1800"/>
        </a:p>
      </dgm:t>
    </dgm:pt>
    <dgm:pt modelId="{F67FA81B-8BBC-45DC-B7DE-9B7CA0861026}">
      <dgm:prSet phldrT="[Text]" custT="1"/>
      <dgm:spPr/>
      <dgm:t>
        <a:bodyPr/>
        <a:lstStyle/>
        <a:p>
          <a:r>
            <a:rPr lang="en-US" sz="1200" dirty="0"/>
            <a:t>Eligibility Committee – Joan Waters, Chair </a:t>
          </a:r>
        </a:p>
      </dgm:t>
    </dgm:pt>
    <dgm:pt modelId="{12B85AEB-48E0-4752-90AE-FF4E80DBB24E}" type="parTrans" cxnId="{6CF86A36-61BC-4EA1-9EED-26261D656AF1}">
      <dgm:prSet/>
      <dgm:spPr/>
      <dgm:t>
        <a:bodyPr/>
        <a:lstStyle/>
        <a:p>
          <a:endParaRPr lang="en-US" sz="1800"/>
        </a:p>
      </dgm:t>
    </dgm:pt>
    <dgm:pt modelId="{38A31AB4-3C4D-4C39-8409-4894689F5944}" type="sibTrans" cxnId="{6CF86A36-61BC-4EA1-9EED-26261D656AF1}">
      <dgm:prSet/>
      <dgm:spPr/>
      <dgm:t>
        <a:bodyPr/>
        <a:lstStyle/>
        <a:p>
          <a:endParaRPr lang="en-US" sz="1800"/>
        </a:p>
      </dgm:t>
    </dgm:pt>
    <dgm:pt modelId="{498445FA-25AD-43CB-8662-D1D953D4B2B5}">
      <dgm:prSet phldrT="[Text]" custT="1"/>
      <dgm:spPr/>
      <dgm:t>
        <a:bodyPr/>
        <a:lstStyle/>
        <a:p>
          <a:r>
            <a:rPr lang="en-US" sz="1200" dirty="0"/>
            <a:t>Nominating Committee - Jennifer </a:t>
          </a:r>
          <a:r>
            <a:rPr lang="en-US" sz="1200" dirty="0" err="1"/>
            <a:t>Moumneh</a:t>
          </a:r>
          <a:r>
            <a:rPr lang="en-US" sz="1200" dirty="0"/>
            <a:t>, Chair</a:t>
          </a:r>
        </a:p>
      </dgm:t>
    </dgm:pt>
    <dgm:pt modelId="{B8F1D4F9-D43E-48FA-A500-00842EA4ED3C}" type="parTrans" cxnId="{50153862-B936-486A-A2C3-367DEDD004F3}">
      <dgm:prSet/>
      <dgm:spPr/>
      <dgm:t>
        <a:bodyPr/>
        <a:lstStyle/>
        <a:p>
          <a:endParaRPr lang="en-US" sz="1800"/>
        </a:p>
      </dgm:t>
    </dgm:pt>
    <dgm:pt modelId="{01B8B9B0-3D40-48DF-90FD-39C720CFFFE5}" type="sibTrans" cxnId="{50153862-B936-486A-A2C3-367DEDD004F3}">
      <dgm:prSet/>
      <dgm:spPr/>
      <dgm:t>
        <a:bodyPr/>
        <a:lstStyle/>
        <a:p>
          <a:endParaRPr lang="en-US" sz="1800"/>
        </a:p>
      </dgm:t>
    </dgm:pt>
    <dgm:pt modelId="{F7A17AD6-9560-441B-A4F3-48F2CD389491}">
      <dgm:prSet phldrT="[Text]" custT="1"/>
      <dgm:spPr/>
      <dgm:t>
        <a:bodyPr/>
        <a:lstStyle/>
        <a:p>
          <a:r>
            <a:rPr lang="en-US" sz="1200" dirty="0"/>
            <a:t>Professional Practice Committee - Scott Deyo, Chair</a:t>
          </a:r>
        </a:p>
      </dgm:t>
    </dgm:pt>
    <dgm:pt modelId="{8A7C98E9-DE51-40F6-91EA-64B2783602EE}" type="parTrans" cxnId="{F7A9B8BF-198F-47E3-9391-144440FF3A6F}">
      <dgm:prSet/>
      <dgm:spPr/>
      <dgm:t>
        <a:bodyPr/>
        <a:lstStyle/>
        <a:p>
          <a:endParaRPr lang="en-US" sz="1800"/>
        </a:p>
      </dgm:t>
    </dgm:pt>
    <dgm:pt modelId="{265965CE-48DA-42D4-B4F4-244BF5B25E77}" type="sibTrans" cxnId="{F7A9B8BF-198F-47E3-9391-144440FF3A6F}">
      <dgm:prSet/>
      <dgm:spPr/>
      <dgm:t>
        <a:bodyPr/>
        <a:lstStyle/>
        <a:p>
          <a:endParaRPr lang="en-US" sz="1800"/>
        </a:p>
      </dgm:t>
    </dgm:pt>
    <dgm:pt modelId="{BDCBBF95-66AE-4AD8-A5EB-5F074D2BB7C6}">
      <dgm:prSet phldrT="[Text]" custT="1"/>
      <dgm:spPr/>
      <dgm:t>
        <a:bodyPr/>
        <a:lstStyle/>
        <a:p>
          <a:r>
            <a:rPr lang="en-US" sz="1200" dirty="0"/>
            <a:t>Finance Committee </a:t>
          </a:r>
          <a:r>
            <a:rPr lang="mr-IN" sz="1200" dirty="0"/>
            <a:t>–</a:t>
          </a:r>
          <a:r>
            <a:rPr lang="en-US" sz="1200" dirty="0"/>
            <a:t> Jennifer </a:t>
          </a:r>
          <a:r>
            <a:rPr lang="en-US" sz="1200" dirty="0" err="1"/>
            <a:t>Moumneh</a:t>
          </a:r>
          <a:r>
            <a:rPr lang="en-US" sz="1200" dirty="0"/>
            <a:t>, Chair </a:t>
          </a:r>
        </a:p>
      </dgm:t>
    </dgm:pt>
    <dgm:pt modelId="{C42A3334-C90C-4A78-BC59-7393B250A5AB}" type="parTrans" cxnId="{30B879E3-AE4D-4EC0-AA93-FD61021C73FE}">
      <dgm:prSet/>
      <dgm:spPr/>
      <dgm:t>
        <a:bodyPr/>
        <a:lstStyle/>
        <a:p>
          <a:endParaRPr lang="en-US" sz="1800"/>
        </a:p>
      </dgm:t>
    </dgm:pt>
    <dgm:pt modelId="{6D12D4D3-32E0-4126-A0D0-089A95FF667A}" type="sibTrans" cxnId="{30B879E3-AE4D-4EC0-AA93-FD61021C73FE}">
      <dgm:prSet/>
      <dgm:spPr/>
      <dgm:t>
        <a:bodyPr/>
        <a:lstStyle/>
        <a:p>
          <a:endParaRPr lang="en-US" sz="1800"/>
        </a:p>
      </dgm:t>
    </dgm:pt>
    <dgm:pt modelId="{6D7A50DA-C6C2-4E52-903A-3E019885F11D}">
      <dgm:prSet phldrT="[Text]" custT="1"/>
      <dgm:spPr/>
      <dgm:t>
        <a:bodyPr/>
        <a:lstStyle/>
        <a:p>
          <a:r>
            <a:rPr lang="en-US" sz="1200" dirty="0"/>
            <a:t>Appeals Committee – Lauren Bloom, Chair</a:t>
          </a:r>
        </a:p>
      </dgm:t>
    </dgm:pt>
    <dgm:pt modelId="{868ED0F5-B3CA-4D1D-BCC4-A91D0E9C42B9}" type="parTrans" cxnId="{315D69FA-758A-4785-A938-F0280CBCF99F}">
      <dgm:prSet/>
      <dgm:spPr/>
      <dgm:t>
        <a:bodyPr/>
        <a:lstStyle/>
        <a:p>
          <a:endParaRPr lang="en-US" sz="1800"/>
        </a:p>
      </dgm:t>
    </dgm:pt>
    <dgm:pt modelId="{1387B021-610B-43D3-834C-CC8E9E10405C}" type="sibTrans" cxnId="{315D69FA-758A-4785-A938-F0280CBCF99F}">
      <dgm:prSet/>
      <dgm:spPr/>
      <dgm:t>
        <a:bodyPr/>
        <a:lstStyle/>
        <a:p>
          <a:endParaRPr lang="en-US" sz="1800"/>
        </a:p>
      </dgm:t>
    </dgm:pt>
    <dgm:pt modelId="{260691D9-C269-424C-9D4E-ED3F172BBC72}">
      <dgm:prSet phldrT="[Text]" custT="1"/>
      <dgm:spPr/>
      <dgm:t>
        <a:bodyPr/>
        <a:lstStyle/>
        <a:p>
          <a:r>
            <a:rPr lang="en-US" sz="1200" dirty="0"/>
            <a:t>Communications  Committee - Guy Weber, Chair</a:t>
          </a:r>
        </a:p>
      </dgm:t>
    </dgm:pt>
    <dgm:pt modelId="{B661B85C-FFDD-4254-B5B7-C7B045F4ABCC}" type="parTrans" cxnId="{1D995E9B-DD12-40E6-BABE-EEDC204A079E}">
      <dgm:prSet/>
      <dgm:spPr/>
      <dgm:t>
        <a:bodyPr/>
        <a:lstStyle/>
        <a:p>
          <a:endParaRPr lang="en-US" sz="1800"/>
        </a:p>
      </dgm:t>
    </dgm:pt>
    <dgm:pt modelId="{AE13C517-0A6F-4146-BB5C-FF384968191A}" type="sibTrans" cxnId="{1D995E9B-DD12-40E6-BABE-EEDC204A079E}">
      <dgm:prSet/>
      <dgm:spPr/>
      <dgm:t>
        <a:bodyPr/>
        <a:lstStyle/>
        <a:p>
          <a:endParaRPr lang="en-US" sz="1800"/>
        </a:p>
      </dgm:t>
    </dgm:pt>
    <dgm:pt modelId="{7C14B69C-D7B7-4781-B51A-36723A56E9F5}">
      <dgm:prSet phldrT="[Text]" custT="1"/>
      <dgm:spPr/>
      <dgm:t>
        <a:bodyPr/>
        <a:lstStyle/>
        <a:p>
          <a:r>
            <a:rPr lang="en-US" sz="1200" dirty="0"/>
            <a:t>Recertification Committee – Elizabeth Hill, Chair</a:t>
          </a:r>
        </a:p>
      </dgm:t>
    </dgm:pt>
    <dgm:pt modelId="{D6ACBD47-5324-435C-8C49-003A17C8584C}" type="parTrans" cxnId="{D93FBE5A-3D24-470B-95FF-A9C75E0D157A}">
      <dgm:prSet/>
      <dgm:spPr/>
      <dgm:t>
        <a:bodyPr/>
        <a:lstStyle/>
        <a:p>
          <a:endParaRPr lang="en-US" sz="1800"/>
        </a:p>
      </dgm:t>
    </dgm:pt>
    <dgm:pt modelId="{CFCAAB58-A73B-4CF1-8DA0-C070CC9B83E2}" type="sibTrans" cxnId="{D93FBE5A-3D24-470B-95FF-A9C75E0D157A}">
      <dgm:prSet/>
      <dgm:spPr/>
      <dgm:t>
        <a:bodyPr/>
        <a:lstStyle/>
        <a:p>
          <a:endParaRPr lang="en-US" sz="1800"/>
        </a:p>
      </dgm:t>
    </dgm:pt>
    <dgm:pt modelId="{C0A23038-1ACF-4A72-80F9-6B0D1B907E0C}" type="pres">
      <dgm:prSet presAssocID="{91A04DD8-CCBC-4DEE-9168-DF47449F55F2}" presName="theList" presStyleCnt="0">
        <dgm:presLayoutVars>
          <dgm:dir/>
          <dgm:animLvl val="lvl"/>
          <dgm:resizeHandles val="exact"/>
        </dgm:presLayoutVars>
      </dgm:prSet>
      <dgm:spPr/>
    </dgm:pt>
    <dgm:pt modelId="{320950D3-813C-4DC7-9203-4C8638A239B0}" type="pres">
      <dgm:prSet presAssocID="{B4FAAD7D-4CF9-4939-B579-2CD7CC85B9B1}" presName="compNode" presStyleCnt="0"/>
      <dgm:spPr/>
    </dgm:pt>
    <dgm:pt modelId="{546D0D08-EFC6-4698-953F-81AE1CABF3BD}" type="pres">
      <dgm:prSet presAssocID="{B4FAAD7D-4CF9-4939-B579-2CD7CC85B9B1}" presName="aNode" presStyleLbl="bgShp" presStyleIdx="0" presStyleCnt="1" custLinFactNeighborX="1250" custLinFactNeighborY="20240"/>
      <dgm:spPr/>
    </dgm:pt>
    <dgm:pt modelId="{51FF42A6-88DC-4770-BBCC-C0D5C6A073A2}" type="pres">
      <dgm:prSet presAssocID="{B4FAAD7D-4CF9-4939-B579-2CD7CC85B9B1}" presName="textNode" presStyleLbl="bgShp" presStyleIdx="0" presStyleCnt="1"/>
      <dgm:spPr/>
    </dgm:pt>
    <dgm:pt modelId="{23C51EBE-B17F-4391-8F31-42E95E145971}" type="pres">
      <dgm:prSet presAssocID="{B4FAAD7D-4CF9-4939-B579-2CD7CC85B9B1}" presName="compChildNode" presStyleCnt="0"/>
      <dgm:spPr/>
    </dgm:pt>
    <dgm:pt modelId="{A85F4241-9AF7-4CDD-8450-7A97D50FF398}" type="pres">
      <dgm:prSet presAssocID="{B4FAAD7D-4CF9-4939-B579-2CD7CC85B9B1}" presName="theInnerList" presStyleCnt="0"/>
      <dgm:spPr/>
    </dgm:pt>
    <dgm:pt modelId="{8920D308-B932-4137-AED4-ED635F1C1DDD}" type="pres">
      <dgm:prSet presAssocID="{F67FA81B-8BBC-45DC-B7DE-9B7CA0861026}" presName="childNode" presStyleLbl="node1" presStyleIdx="0" presStyleCnt="7">
        <dgm:presLayoutVars>
          <dgm:bulletEnabled val="1"/>
        </dgm:presLayoutVars>
      </dgm:prSet>
      <dgm:spPr/>
    </dgm:pt>
    <dgm:pt modelId="{68E00339-1700-4EF9-926E-ADA539D74DB1}" type="pres">
      <dgm:prSet presAssocID="{F67FA81B-8BBC-45DC-B7DE-9B7CA0861026}" presName="aSpace2" presStyleCnt="0"/>
      <dgm:spPr/>
    </dgm:pt>
    <dgm:pt modelId="{2531B0F2-F93E-4B8D-A302-E462E3C11EA0}" type="pres">
      <dgm:prSet presAssocID="{498445FA-25AD-43CB-8662-D1D953D4B2B5}" presName="childNode" presStyleLbl="node1" presStyleIdx="1" presStyleCnt="7">
        <dgm:presLayoutVars>
          <dgm:bulletEnabled val="1"/>
        </dgm:presLayoutVars>
      </dgm:prSet>
      <dgm:spPr/>
    </dgm:pt>
    <dgm:pt modelId="{88018FA1-2DF5-4837-A2D5-6D53B49AB120}" type="pres">
      <dgm:prSet presAssocID="{498445FA-25AD-43CB-8662-D1D953D4B2B5}" presName="aSpace2" presStyleCnt="0"/>
      <dgm:spPr/>
    </dgm:pt>
    <dgm:pt modelId="{F23240C0-8485-4F6A-9134-31E4D16DDE1C}" type="pres">
      <dgm:prSet presAssocID="{F7A17AD6-9560-441B-A4F3-48F2CD389491}" presName="childNode" presStyleLbl="node1" presStyleIdx="2" presStyleCnt="7">
        <dgm:presLayoutVars>
          <dgm:bulletEnabled val="1"/>
        </dgm:presLayoutVars>
      </dgm:prSet>
      <dgm:spPr/>
    </dgm:pt>
    <dgm:pt modelId="{65AF8A9C-F84C-4366-94B0-840CD581E348}" type="pres">
      <dgm:prSet presAssocID="{F7A17AD6-9560-441B-A4F3-48F2CD389491}" presName="aSpace2" presStyleCnt="0"/>
      <dgm:spPr/>
    </dgm:pt>
    <dgm:pt modelId="{3D3968A2-AB86-4C73-B2A7-727DEA2FA479}" type="pres">
      <dgm:prSet presAssocID="{BDCBBF95-66AE-4AD8-A5EB-5F074D2BB7C6}" presName="childNode" presStyleLbl="node1" presStyleIdx="3" presStyleCnt="7">
        <dgm:presLayoutVars>
          <dgm:bulletEnabled val="1"/>
        </dgm:presLayoutVars>
      </dgm:prSet>
      <dgm:spPr/>
    </dgm:pt>
    <dgm:pt modelId="{B2592F56-BAE0-4296-AB9C-66E87EF98C42}" type="pres">
      <dgm:prSet presAssocID="{BDCBBF95-66AE-4AD8-A5EB-5F074D2BB7C6}" presName="aSpace2" presStyleCnt="0"/>
      <dgm:spPr/>
    </dgm:pt>
    <dgm:pt modelId="{23D2A821-AE06-4263-93C5-A64F113A1DB6}" type="pres">
      <dgm:prSet presAssocID="{6D7A50DA-C6C2-4E52-903A-3E019885F11D}" presName="childNode" presStyleLbl="node1" presStyleIdx="4" presStyleCnt="7">
        <dgm:presLayoutVars>
          <dgm:bulletEnabled val="1"/>
        </dgm:presLayoutVars>
      </dgm:prSet>
      <dgm:spPr/>
    </dgm:pt>
    <dgm:pt modelId="{9B1201B9-765E-432D-A532-CFA33066556D}" type="pres">
      <dgm:prSet presAssocID="{6D7A50DA-C6C2-4E52-903A-3E019885F11D}" presName="aSpace2" presStyleCnt="0"/>
      <dgm:spPr/>
    </dgm:pt>
    <dgm:pt modelId="{AD643976-D096-44DA-BE3C-936ED5CE1834}" type="pres">
      <dgm:prSet presAssocID="{260691D9-C269-424C-9D4E-ED3F172BBC72}" presName="childNode" presStyleLbl="node1" presStyleIdx="5" presStyleCnt="7">
        <dgm:presLayoutVars>
          <dgm:bulletEnabled val="1"/>
        </dgm:presLayoutVars>
      </dgm:prSet>
      <dgm:spPr/>
    </dgm:pt>
    <dgm:pt modelId="{30797B46-D9DA-4A65-BA5E-47EF23C93DA1}" type="pres">
      <dgm:prSet presAssocID="{260691D9-C269-424C-9D4E-ED3F172BBC72}" presName="aSpace2" presStyleCnt="0"/>
      <dgm:spPr/>
    </dgm:pt>
    <dgm:pt modelId="{FCC184F2-AB95-4082-8BE4-489AC172C78E}" type="pres">
      <dgm:prSet presAssocID="{7C14B69C-D7B7-4781-B51A-36723A56E9F5}" presName="childNode" presStyleLbl="node1" presStyleIdx="6" presStyleCnt="7">
        <dgm:presLayoutVars>
          <dgm:bulletEnabled val="1"/>
        </dgm:presLayoutVars>
      </dgm:prSet>
      <dgm:spPr/>
    </dgm:pt>
  </dgm:ptLst>
  <dgm:cxnLst>
    <dgm:cxn modelId="{F205C220-346B-4627-8F91-7F7B448D6092}" type="presOf" srcId="{B4FAAD7D-4CF9-4939-B579-2CD7CC85B9B1}" destId="{546D0D08-EFC6-4698-953F-81AE1CABF3BD}" srcOrd="0" destOrd="0" presId="urn:microsoft.com/office/officeart/2005/8/layout/lProcess2"/>
    <dgm:cxn modelId="{E354C02F-F07B-42C2-A70B-FE8002429A0B}" type="presOf" srcId="{F67FA81B-8BBC-45DC-B7DE-9B7CA0861026}" destId="{8920D308-B932-4137-AED4-ED635F1C1DDD}" srcOrd="0" destOrd="0" presId="urn:microsoft.com/office/officeart/2005/8/layout/lProcess2"/>
    <dgm:cxn modelId="{A7063235-256C-4F4C-90A3-14818F270AFD}" type="presOf" srcId="{BDCBBF95-66AE-4AD8-A5EB-5F074D2BB7C6}" destId="{3D3968A2-AB86-4C73-B2A7-727DEA2FA479}" srcOrd="0" destOrd="0" presId="urn:microsoft.com/office/officeart/2005/8/layout/lProcess2"/>
    <dgm:cxn modelId="{6CF86A36-61BC-4EA1-9EED-26261D656AF1}" srcId="{B4FAAD7D-4CF9-4939-B579-2CD7CC85B9B1}" destId="{F67FA81B-8BBC-45DC-B7DE-9B7CA0861026}" srcOrd="0" destOrd="0" parTransId="{12B85AEB-48E0-4752-90AE-FF4E80DBB24E}" sibTransId="{38A31AB4-3C4D-4C39-8409-4894689F5944}"/>
    <dgm:cxn modelId="{50153862-B936-486A-A2C3-367DEDD004F3}" srcId="{B4FAAD7D-4CF9-4939-B579-2CD7CC85B9B1}" destId="{498445FA-25AD-43CB-8662-D1D953D4B2B5}" srcOrd="1" destOrd="0" parTransId="{B8F1D4F9-D43E-48FA-A500-00842EA4ED3C}" sibTransId="{01B8B9B0-3D40-48DF-90FD-39C720CFFFE5}"/>
    <dgm:cxn modelId="{F3D04D65-8721-415B-9FC0-37EAA4C7EE7E}" type="presOf" srcId="{498445FA-25AD-43CB-8662-D1D953D4B2B5}" destId="{2531B0F2-F93E-4B8D-A302-E462E3C11EA0}" srcOrd="0" destOrd="0" presId="urn:microsoft.com/office/officeart/2005/8/layout/lProcess2"/>
    <dgm:cxn modelId="{C8F0F56F-A094-4383-A674-E5048E9B15A0}" type="presOf" srcId="{6D7A50DA-C6C2-4E52-903A-3E019885F11D}" destId="{23D2A821-AE06-4263-93C5-A64F113A1DB6}" srcOrd="0" destOrd="0" presId="urn:microsoft.com/office/officeart/2005/8/layout/lProcess2"/>
    <dgm:cxn modelId="{242A7072-9728-4B32-82ED-9721DBB49877}" srcId="{91A04DD8-CCBC-4DEE-9168-DF47449F55F2}" destId="{B4FAAD7D-4CF9-4939-B579-2CD7CC85B9B1}" srcOrd="0" destOrd="0" parTransId="{BCBCFFB0-BAA6-4EDE-A2CE-C71B52AFA88D}" sibTransId="{98E26936-948B-45AF-8092-1CC873F6A83D}"/>
    <dgm:cxn modelId="{508D8577-B741-406D-BC38-4364E2D7D292}" type="presOf" srcId="{7C14B69C-D7B7-4781-B51A-36723A56E9F5}" destId="{FCC184F2-AB95-4082-8BE4-489AC172C78E}" srcOrd="0" destOrd="0" presId="urn:microsoft.com/office/officeart/2005/8/layout/lProcess2"/>
    <dgm:cxn modelId="{D93FBE5A-3D24-470B-95FF-A9C75E0D157A}" srcId="{B4FAAD7D-4CF9-4939-B579-2CD7CC85B9B1}" destId="{7C14B69C-D7B7-4781-B51A-36723A56E9F5}" srcOrd="6" destOrd="0" parTransId="{D6ACBD47-5324-435C-8C49-003A17C8584C}" sibTransId="{CFCAAB58-A73B-4CF1-8DA0-C070CC9B83E2}"/>
    <dgm:cxn modelId="{38D0FF83-FC04-4DCB-900C-BFC3D9FFD99E}" type="presOf" srcId="{260691D9-C269-424C-9D4E-ED3F172BBC72}" destId="{AD643976-D096-44DA-BE3C-936ED5CE1834}" srcOrd="0" destOrd="0" presId="urn:microsoft.com/office/officeart/2005/8/layout/lProcess2"/>
    <dgm:cxn modelId="{FB394F84-5039-4B10-A1CA-D1933378BF28}" type="presOf" srcId="{91A04DD8-CCBC-4DEE-9168-DF47449F55F2}" destId="{C0A23038-1ACF-4A72-80F9-6B0D1B907E0C}" srcOrd="0" destOrd="0" presId="urn:microsoft.com/office/officeart/2005/8/layout/lProcess2"/>
    <dgm:cxn modelId="{1032BC8D-9659-41E3-AB58-25AFB127508E}" type="presOf" srcId="{B4FAAD7D-4CF9-4939-B579-2CD7CC85B9B1}" destId="{51FF42A6-88DC-4770-BBCC-C0D5C6A073A2}" srcOrd="1" destOrd="0" presId="urn:microsoft.com/office/officeart/2005/8/layout/lProcess2"/>
    <dgm:cxn modelId="{1D995E9B-DD12-40E6-BABE-EEDC204A079E}" srcId="{B4FAAD7D-4CF9-4939-B579-2CD7CC85B9B1}" destId="{260691D9-C269-424C-9D4E-ED3F172BBC72}" srcOrd="5" destOrd="0" parTransId="{B661B85C-FFDD-4254-B5B7-C7B045F4ABCC}" sibTransId="{AE13C517-0A6F-4146-BB5C-FF384968191A}"/>
    <dgm:cxn modelId="{F7A9B8BF-198F-47E3-9391-144440FF3A6F}" srcId="{B4FAAD7D-4CF9-4939-B579-2CD7CC85B9B1}" destId="{F7A17AD6-9560-441B-A4F3-48F2CD389491}" srcOrd="2" destOrd="0" parTransId="{8A7C98E9-DE51-40F6-91EA-64B2783602EE}" sibTransId="{265965CE-48DA-42D4-B4F4-244BF5B25E77}"/>
    <dgm:cxn modelId="{6D4CF2C4-655A-49C1-9B54-88422A398D1F}" type="presOf" srcId="{F7A17AD6-9560-441B-A4F3-48F2CD389491}" destId="{F23240C0-8485-4F6A-9134-31E4D16DDE1C}" srcOrd="0" destOrd="0" presId="urn:microsoft.com/office/officeart/2005/8/layout/lProcess2"/>
    <dgm:cxn modelId="{30B879E3-AE4D-4EC0-AA93-FD61021C73FE}" srcId="{B4FAAD7D-4CF9-4939-B579-2CD7CC85B9B1}" destId="{BDCBBF95-66AE-4AD8-A5EB-5F074D2BB7C6}" srcOrd="3" destOrd="0" parTransId="{C42A3334-C90C-4A78-BC59-7393B250A5AB}" sibTransId="{6D12D4D3-32E0-4126-A0D0-089A95FF667A}"/>
    <dgm:cxn modelId="{315D69FA-758A-4785-A938-F0280CBCF99F}" srcId="{B4FAAD7D-4CF9-4939-B579-2CD7CC85B9B1}" destId="{6D7A50DA-C6C2-4E52-903A-3E019885F11D}" srcOrd="4" destOrd="0" parTransId="{868ED0F5-B3CA-4D1D-BCC4-A91D0E9C42B9}" sibTransId="{1387B021-610B-43D3-834C-CC8E9E10405C}"/>
    <dgm:cxn modelId="{A14284D0-A166-4BB7-AA46-986825B9F4B1}" type="presParOf" srcId="{C0A23038-1ACF-4A72-80F9-6B0D1B907E0C}" destId="{320950D3-813C-4DC7-9203-4C8638A239B0}" srcOrd="0" destOrd="0" presId="urn:microsoft.com/office/officeart/2005/8/layout/lProcess2"/>
    <dgm:cxn modelId="{862ACFF9-E8DB-4768-9CF3-A3E65E999C8A}" type="presParOf" srcId="{320950D3-813C-4DC7-9203-4C8638A239B0}" destId="{546D0D08-EFC6-4698-953F-81AE1CABF3BD}" srcOrd="0" destOrd="0" presId="urn:microsoft.com/office/officeart/2005/8/layout/lProcess2"/>
    <dgm:cxn modelId="{C763736A-B6FA-4292-B299-AD97294FA77B}" type="presParOf" srcId="{320950D3-813C-4DC7-9203-4C8638A239B0}" destId="{51FF42A6-88DC-4770-BBCC-C0D5C6A073A2}" srcOrd="1" destOrd="0" presId="urn:microsoft.com/office/officeart/2005/8/layout/lProcess2"/>
    <dgm:cxn modelId="{3AEF3C4E-49E6-4A9D-9831-B5DAEB6962A4}" type="presParOf" srcId="{320950D3-813C-4DC7-9203-4C8638A239B0}" destId="{23C51EBE-B17F-4391-8F31-42E95E145971}" srcOrd="2" destOrd="0" presId="urn:microsoft.com/office/officeart/2005/8/layout/lProcess2"/>
    <dgm:cxn modelId="{2CBB1B9A-F7C7-4794-8D50-45F92980EE7C}" type="presParOf" srcId="{23C51EBE-B17F-4391-8F31-42E95E145971}" destId="{A85F4241-9AF7-4CDD-8450-7A97D50FF398}" srcOrd="0" destOrd="0" presId="urn:microsoft.com/office/officeart/2005/8/layout/lProcess2"/>
    <dgm:cxn modelId="{46D65D73-37FB-4F23-9617-1917BD7797D5}" type="presParOf" srcId="{A85F4241-9AF7-4CDD-8450-7A97D50FF398}" destId="{8920D308-B932-4137-AED4-ED635F1C1DDD}" srcOrd="0" destOrd="0" presId="urn:microsoft.com/office/officeart/2005/8/layout/lProcess2"/>
    <dgm:cxn modelId="{F0B3161D-33F6-465D-8F36-DFD0A4CC93A1}" type="presParOf" srcId="{A85F4241-9AF7-4CDD-8450-7A97D50FF398}" destId="{68E00339-1700-4EF9-926E-ADA539D74DB1}" srcOrd="1" destOrd="0" presId="urn:microsoft.com/office/officeart/2005/8/layout/lProcess2"/>
    <dgm:cxn modelId="{3D3FAB7D-B0CC-43B7-A659-2F1B1F4BEA3C}" type="presParOf" srcId="{A85F4241-9AF7-4CDD-8450-7A97D50FF398}" destId="{2531B0F2-F93E-4B8D-A302-E462E3C11EA0}" srcOrd="2" destOrd="0" presId="urn:microsoft.com/office/officeart/2005/8/layout/lProcess2"/>
    <dgm:cxn modelId="{C4CEB658-0DD7-4BB2-9E0E-41E1B030757C}" type="presParOf" srcId="{A85F4241-9AF7-4CDD-8450-7A97D50FF398}" destId="{88018FA1-2DF5-4837-A2D5-6D53B49AB120}" srcOrd="3" destOrd="0" presId="urn:microsoft.com/office/officeart/2005/8/layout/lProcess2"/>
    <dgm:cxn modelId="{67C85567-F925-40D4-94B2-87481AE73B95}" type="presParOf" srcId="{A85F4241-9AF7-4CDD-8450-7A97D50FF398}" destId="{F23240C0-8485-4F6A-9134-31E4D16DDE1C}" srcOrd="4" destOrd="0" presId="urn:microsoft.com/office/officeart/2005/8/layout/lProcess2"/>
    <dgm:cxn modelId="{4DBBBB80-05CD-413A-9F03-170609D04FC5}" type="presParOf" srcId="{A85F4241-9AF7-4CDD-8450-7A97D50FF398}" destId="{65AF8A9C-F84C-4366-94B0-840CD581E348}" srcOrd="5" destOrd="0" presId="urn:microsoft.com/office/officeart/2005/8/layout/lProcess2"/>
    <dgm:cxn modelId="{BC4C4BDD-DF5C-488C-B6EA-7B5B65012A97}" type="presParOf" srcId="{A85F4241-9AF7-4CDD-8450-7A97D50FF398}" destId="{3D3968A2-AB86-4C73-B2A7-727DEA2FA479}" srcOrd="6" destOrd="0" presId="urn:microsoft.com/office/officeart/2005/8/layout/lProcess2"/>
    <dgm:cxn modelId="{973775F1-DFA3-47BE-9AD6-E636324D58B9}" type="presParOf" srcId="{A85F4241-9AF7-4CDD-8450-7A97D50FF398}" destId="{B2592F56-BAE0-4296-AB9C-66E87EF98C42}" srcOrd="7" destOrd="0" presId="urn:microsoft.com/office/officeart/2005/8/layout/lProcess2"/>
    <dgm:cxn modelId="{77E39F28-63EE-4000-91FB-31D6BB3853AE}" type="presParOf" srcId="{A85F4241-9AF7-4CDD-8450-7A97D50FF398}" destId="{23D2A821-AE06-4263-93C5-A64F113A1DB6}" srcOrd="8" destOrd="0" presId="urn:microsoft.com/office/officeart/2005/8/layout/lProcess2"/>
    <dgm:cxn modelId="{FE7DCF8D-8613-46C9-A288-5100A807A08A}" type="presParOf" srcId="{A85F4241-9AF7-4CDD-8450-7A97D50FF398}" destId="{9B1201B9-765E-432D-A532-CFA33066556D}" srcOrd="9" destOrd="0" presId="urn:microsoft.com/office/officeart/2005/8/layout/lProcess2"/>
    <dgm:cxn modelId="{34F84F0C-17C9-486D-936C-D053C4CF11A3}" type="presParOf" srcId="{A85F4241-9AF7-4CDD-8450-7A97D50FF398}" destId="{AD643976-D096-44DA-BE3C-936ED5CE1834}" srcOrd="10" destOrd="0" presId="urn:microsoft.com/office/officeart/2005/8/layout/lProcess2"/>
    <dgm:cxn modelId="{BDC1DE40-C7E5-43FB-B76B-B0FD7C5956CF}" type="presParOf" srcId="{A85F4241-9AF7-4CDD-8450-7A97D50FF398}" destId="{30797B46-D9DA-4A65-BA5E-47EF23C93DA1}" srcOrd="11" destOrd="0" presId="urn:microsoft.com/office/officeart/2005/8/layout/lProcess2"/>
    <dgm:cxn modelId="{6C667191-232B-4485-A28E-6C4527922190}" type="presParOf" srcId="{A85F4241-9AF7-4CDD-8450-7A97D50FF398}" destId="{FCC184F2-AB95-4082-8BE4-489AC172C78E}" srcOrd="1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6D0D08-EFC6-4698-953F-81AE1CABF3BD}">
      <dsp:nvSpPr>
        <dsp:cNvPr id="0" name=""/>
        <dsp:cNvSpPr/>
      </dsp:nvSpPr>
      <dsp:spPr>
        <a:xfrm>
          <a:off x="0" y="0"/>
          <a:ext cx="6096000" cy="37338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Kirsi Aulin, President</a:t>
          </a:r>
        </a:p>
      </dsp:txBody>
      <dsp:txXfrm>
        <a:off x="0" y="0"/>
        <a:ext cx="6096000" cy="1120140"/>
      </dsp:txXfrm>
    </dsp:sp>
    <dsp:sp modelId="{8920D308-B932-4137-AED4-ED635F1C1DDD}">
      <dsp:nvSpPr>
        <dsp:cNvPr id="0" name=""/>
        <dsp:cNvSpPr/>
      </dsp:nvSpPr>
      <dsp:spPr>
        <a:xfrm>
          <a:off x="609600" y="1122418"/>
          <a:ext cx="4876800" cy="305741"/>
        </a:xfrm>
        <a:prstGeom prst="roundRect">
          <a:avLst>
            <a:gd name="adj" fmla="val 10000"/>
          </a:avLst>
        </a:prstGeom>
        <a:gradFill rotWithShape="0">
          <a:gsLst>
            <a:gs pos="0">
              <a:schemeClr val="accent1">
                <a:hueOff val="0"/>
                <a:satOff val="0"/>
                <a:lumOff val="0"/>
                <a:alphaOff val="0"/>
                <a:tint val="83000"/>
                <a:satMod val="100000"/>
                <a:lumMod val="100000"/>
              </a:schemeClr>
            </a:gs>
            <a:gs pos="100000">
              <a:schemeClr val="accent1">
                <a:hueOff val="0"/>
                <a:satOff val="0"/>
                <a:lumOff val="0"/>
                <a:alphaOff val="0"/>
                <a:tint val="61000"/>
                <a:satMod val="150000"/>
                <a:lumMod val="10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dirty="0"/>
            <a:t>Eligibility Committee – Joan Waters, Chair </a:t>
          </a:r>
        </a:p>
      </dsp:txBody>
      <dsp:txXfrm>
        <a:off x="618555" y="1131373"/>
        <a:ext cx="4858890" cy="287831"/>
      </dsp:txXfrm>
    </dsp:sp>
    <dsp:sp modelId="{2531B0F2-F93E-4B8D-A302-E462E3C11EA0}">
      <dsp:nvSpPr>
        <dsp:cNvPr id="0" name=""/>
        <dsp:cNvSpPr/>
      </dsp:nvSpPr>
      <dsp:spPr>
        <a:xfrm>
          <a:off x="609600" y="1475197"/>
          <a:ext cx="4876800" cy="305741"/>
        </a:xfrm>
        <a:prstGeom prst="roundRect">
          <a:avLst>
            <a:gd name="adj" fmla="val 10000"/>
          </a:avLst>
        </a:prstGeom>
        <a:gradFill rotWithShape="0">
          <a:gsLst>
            <a:gs pos="0">
              <a:schemeClr val="accent1">
                <a:hueOff val="0"/>
                <a:satOff val="0"/>
                <a:lumOff val="0"/>
                <a:alphaOff val="0"/>
                <a:tint val="83000"/>
                <a:satMod val="100000"/>
                <a:lumMod val="100000"/>
              </a:schemeClr>
            </a:gs>
            <a:gs pos="100000">
              <a:schemeClr val="accent1">
                <a:hueOff val="0"/>
                <a:satOff val="0"/>
                <a:lumOff val="0"/>
                <a:alphaOff val="0"/>
                <a:tint val="61000"/>
                <a:satMod val="150000"/>
                <a:lumMod val="10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dirty="0"/>
            <a:t>Nominating Committee - Jennifer </a:t>
          </a:r>
          <a:r>
            <a:rPr lang="en-US" sz="1200" kern="1200" dirty="0" err="1"/>
            <a:t>Moumneh</a:t>
          </a:r>
          <a:r>
            <a:rPr lang="en-US" sz="1200" kern="1200" dirty="0"/>
            <a:t>, Chair</a:t>
          </a:r>
        </a:p>
      </dsp:txBody>
      <dsp:txXfrm>
        <a:off x="618555" y="1484152"/>
        <a:ext cx="4858890" cy="287831"/>
      </dsp:txXfrm>
    </dsp:sp>
    <dsp:sp modelId="{F23240C0-8485-4F6A-9134-31E4D16DDE1C}">
      <dsp:nvSpPr>
        <dsp:cNvPr id="0" name=""/>
        <dsp:cNvSpPr/>
      </dsp:nvSpPr>
      <dsp:spPr>
        <a:xfrm>
          <a:off x="609600" y="1827975"/>
          <a:ext cx="4876800" cy="305741"/>
        </a:xfrm>
        <a:prstGeom prst="roundRect">
          <a:avLst>
            <a:gd name="adj" fmla="val 10000"/>
          </a:avLst>
        </a:prstGeom>
        <a:gradFill rotWithShape="0">
          <a:gsLst>
            <a:gs pos="0">
              <a:schemeClr val="accent1">
                <a:hueOff val="0"/>
                <a:satOff val="0"/>
                <a:lumOff val="0"/>
                <a:alphaOff val="0"/>
                <a:tint val="83000"/>
                <a:satMod val="100000"/>
                <a:lumMod val="100000"/>
              </a:schemeClr>
            </a:gs>
            <a:gs pos="100000">
              <a:schemeClr val="accent1">
                <a:hueOff val="0"/>
                <a:satOff val="0"/>
                <a:lumOff val="0"/>
                <a:alphaOff val="0"/>
                <a:tint val="61000"/>
                <a:satMod val="150000"/>
                <a:lumMod val="10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dirty="0"/>
            <a:t>Professional Practice Committee - Scott Deyo, Chair</a:t>
          </a:r>
        </a:p>
      </dsp:txBody>
      <dsp:txXfrm>
        <a:off x="618555" y="1836930"/>
        <a:ext cx="4858890" cy="287831"/>
      </dsp:txXfrm>
    </dsp:sp>
    <dsp:sp modelId="{3D3968A2-AB86-4C73-B2A7-727DEA2FA479}">
      <dsp:nvSpPr>
        <dsp:cNvPr id="0" name=""/>
        <dsp:cNvSpPr/>
      </dsp:nvSpPr>
      <dsp:spPr>
        <a:xfrm>
          <a:off x="609600" y="2180754"/>
          <a:ext cx="4876800" cy="305741"/>
        </a:xfrm>
        <a:prstGeom prst="roundRect">
          <a:avLst>
            <a:gd name="adj" fmla="val 10000"/>
          </a:avLst>
        </a:prstGeom>
        <a:gradFill rotWithShape="0">
          <a:gsLst>
            <a:gs pos="0">
              <a:schemeClr val="accent1">
                <a:hueOff val="0"/>
                <a:satOff val="0"/>
                <a:lumOff val="0"/>
                <a:alphaOff val="0"/>
                <a:tint val="83000"/>
                <a:satMod val="100000"/>
                <a:lumMod val="100000"/>
              </a:schemeClr>
            </a:gs>
            <a:gs pos="100000">
              <a:schemeClr val="accent1">
                <a:hueOff val="0"/>
                <a:satOff val="0"/>
                <a:lumOff val="0"/>
                <a:alphaOff val="0"/>
                <a:tint val="61000"/>
                <a:satMod val="150000"/>
                <a:lumMod val="10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dirty="0"/>
            <a:t>Finance Committee </a:t>
          </a:r>
          <a:r>
            <a:rPr lang="mr-IN" sz="1200" kern="1200" dirty="0"/>
            <a:t>–</a:t>
          </a:r>
          <a:r>
            <a:rPr lang="en-US" sz="1200" kern="1200" dirty="0"/>
            <a:t> Jennifer </a:t>
          </a:r>
          <a:r>
            <a:rPr lang="en-US" sz="1200" kern="1200" dirty="0" err="1"/>
            <a:t>Moumneh</a:t>
          </a:r>
          <a:r>
            <a:rPr lang="en-US" sz="1200" kern="1200" dirty="0"/>
            <a:t>, Chair </a:t>
          </a:r>
        </a:p>
      </dsp:txBody>
      <dsp:txXfrm>
        <a:off x="618555" y="2189709"/>
        <a:ext cx="4858890" cy="287831"/>
      </dsp:txXfrm>
    </dsp:sp>
    <dsp:sp modelId="{23D2A821-AE06-4263-93C5-A64F113A1DB6}">
      <dsp:nvSpPr>
        <dsp:cNvPr id="0" name=""/>
        <dsp:cNvSpPr/>
      </dsp:nvSpPr>
      <dsp:spPr>
        <a:xfrm>
          <a:off x="609600" y="2533532"/>
          <a:ext cx="4876800" cy="305741"/>
        </a:xfrm>
        <a:prstGeom prst="roundRect">
          <a:avLst>
            <a:gd name="adj" fmla="val 10000"/>
          </a:avLst>
        </a:prstGeom>
        <a:gradFill rotWithShape="0">
          <a:gsLst>
            <a:gs pos="0">
              <a:schemeClr val="accent1">
                <a:hueOff val="0"/>
                <a:satOff val="0"/>
                <a:lumOff val="0"/>
                <a:alphaOff val="0"/>
                <a:tint val="83000"/>
                <a:satMod val="100000"/>
                <a:lumMod val="100000"/>
              </a:schemeClr>
            </a:gs>
            <a:gs pos="100000">
              <a:schemeClr val="accent1">
                <a:hueOff val="0"/>
                <a:satOff val="0"/>
                <a:lumOff val="0"/>
                <a:alphaOff val="0"/>
                <a:tint val="61000"/>
                <a:satMod val="150000"/>
                <a:lumMod val="10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dirty="0"/>
            <a:t>Appeals Committee – Lauren Bloom, Chair</a:t>
          </a:r>
        </a:p>
      </dsp:txBody>
      <dsp:txXfrm>
        <a:off x="618555" y="2542487"/>
        <a:ext cx="4858890" cy="287831"/>
      </dsp:txXfrm>
    </dsp:sp>
    <dsp:sp modelId="{AD643976-D096-44DA-BE3C-936ED5CE1834}">
      <dsp:nvSpPr>
        <dsp:cNvPr id="0" name=""/>
        <dsp:cNvSpPr/>
      </dsp:nvSpPr>
      <dsp:spPr>
        <a:xfrm>
          <a:off x="609600" y="2886311"/>
          <a:ext cx="4876800" cy="305741"/>
        </a:xfrm>
        <a:prstGeom prst="roundRect">
          <a:avLst>
            <a:gd name="adj" fmla="val 10000"/>
          </a:avLst>
        </a:prstGeom>
        <a:gradFill rotWithShape="0">
          <a:gsLst>
            <a:gs pos="0">
              <a:schemeClr val="accent1">
                <a:hueOff val="0"/>
                <a:satOff val="0"/>
                <a:lumOff val="0"/>
                <a:alphaOff val="0"/>
                <a:tint val="83000"/>
                <a:satMod val="100000"/>
                <a:lumMod val="100000"/>
              </a:schemeClr>
            </a:gs>
            <a:gs pos="100000">
              <a:schemeClr val="accent1">
                <a:hueOff val="0"/>
                <a:satOff val="0"/>
                <a:lumOff val="0"/>
                <a:alphaOff val="0"/>
                <a:tint val="61000"/>
                <a:satMod val="150000"/>
                <a:lumMod val="10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dirty="0"/>
            <a:t>Communications  Committee - Guy Weber, Chair</a:t>
          </a:r>
        </a:p>
      </dsp:txBody>
      <dsp:txXfrm>
        <a:off x="618555" y="2895266"/>
        <a:ext cx="4858890" cy="287831"/>
      </dsp:txXfrm>
    </dsp:sp>
    <dsp:sp modelId="{FCC184F2-AB95-4082-8BE4-489AC172C78E}">
      <dsp:nvSpPr>
        <dsp:cNvPr id="0" name=""/>
        <dsp:cNvSpPr/>
      </dsp:nvSpPr>
      <dsp:spPr>
        <a:xfrm>
          <a:off x="609600" y="3239089"/>
          <a:ext cx="4876800" cy="305741"/>
        </a:xfrm>
        <a:prstGeom prst="roundRect">
          <a:avLst>
            <a:gd name="adj" fmla="val 10000"/>
          </a:avLst>
        </a:prstGeom>
        <a:gradFill rotWithShape="0">
          <a:gsLst>
            <a:gs pos="0">
              <a:schemeClr val="accent1">
                <a:hueOff val="0"/>
                <a:satOff val="0"/>
                <a:lumOff val="0"/>
                <a:alphaOff val="0"/>
                <a:tint val="83000"/>
                <a:satMod val="100000"/>
                <a:lumMod val="100000"/>
              </a:schemeClr>
            </a:gs>
            <a:gs pos="100000">
              <a:schemeClr val="accent1">
                <a:hueOff val="0"/>
                <a:satOff val="0"/>
                <a:lumOff val="0"/>
                <a:alphaOff val="0"/>
                <a:tint val="61000"/>
                <a:satMod val="150000"/>
                <a:lumMod val="10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dirty="0"/>
            <a:t>Recertification Committee – Elizabeth Hill, Chair</a:t>
          </a:r>
        </a:p>
      </dsp:txBody>
      <dsp:txXfrm>
        <a:off x="618555" y="3248044"/>
        <a:ext cx="4858890" cy="287831"/>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D5A3EC9-683A-794F-B6C1-D7328DAD0C49}" type="datetimeFigureOut">
              <a:rPr lang="en-US" smtClean="0"/>
              <a:t>11/19/2020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E001825-70E0-8D45-BFB8-9F8650E71D0F}" type="slidenum">
              <a:rPr lang="en-US" smtClean="0"/>
              <a:t>‹#›</a:t>
            </a:fld>
            <a:endParaRPr lang="en-US" dirty="0"/>
          </a:p>
        </p:txBody>
      </p:sp>
    </p:spTree>
    <p:extLst>
      <p:ext uri="{BB962C8B-B14F-4D97-AF65-F5344CB8AC3E}">
        <p14:creationId xmlns:p14="http://schemas.microsoft.com/office/powerpoint/2010/main" val="25190999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08498C-C8D4-47E7-8130-BE76330B777C}" type="datetimeFigureOut">
              <a:rPr lang="en-US" smtClean="0"/>
              <a:t>11/19/2020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394CA4-FD06-4B0D-86D4-876B5B97313B}" type="slidenum">
              <a:rPr lang="en-US" smtClean="0"/>
              <a:t>‹#›</a:t>
            </a:fld>
            <a:endParaRPr lang="en-US" dirty="0"/>
          </a:p>
        </p:txBody>
      </p:sp>
    </p:spTree>
    <p:extLst>
      <p:ext uri="{BB962C8B-B14F-4D97-AF65-F5344CB8AC3E}">
        <p14:creationId xmlns:p14="http://schemas.microsoft.com/office/powerpoint/2010/main" val="28659833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394CA4-FD06-4B0D-86D4-876B5B97313B}" type="slidenum">
              <a:rPr lang="en-US" smtClean="0"/>
              <a:t>16</a:t>
            </a:fld>
            <a:endParaRPr lang="en-US" dirty="0"/>
          </a:p>
        </p:txBody>
      </p:sp>
    </p:spTree>
    <p:extLst>
      <p:ext uri="{BB962C8B-B14F-4D97-AF65-F5344CB8AC3E}">
        <p14:creationId xmlns:p14="http://schemas.microsoft.com/office/powerpoint/2010/main" val="2057187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0B834CAB-AA8C-B64B-BFD1-3DB0A424767D}" type="datetime1">
              <a:rPr lang="en-US" smtClean="0"/>
              <a:t>11/19/2020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0046F7-D4DA-48E1-941C-0846D405030E}" type="slidenum">
              <a:rPr lang="en-US" smtClean="0"/>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7" name="AACG_Title_Header_Shape"/>
          <p:cNvSpPr txBox="1"/>
          <p:nvPr userDrawn="1"/>
        </p:nvSpPr>
        <p:spPr>
          <a:xfrm>
            <a:off x="0" y="0"/>
            <a:ext cx="9144000" cy="276999"/>
          </a:xfrm>
          <a:prstGeom prst="rect">
            <a:avLst/>
          </a:prstGeom>
          <a:noFill/>
        </p:spPr>
        <p:txBody>
          <a:bodyPr vert="horz" wrap="square" rtlCol="0">
            <a:spAutoFit/>
          </a:bodyPr>
          <a:lstStyle/>
          <a:p>
            <a:pPr algn="ctr"/>
            <a:r>
              <a:rPr lang="en-US" sz="1200" b="0" dirty="0">
                <a:solidFill>
                  <a:srgbClr val="7B9899"/>
                </a:solidFill>
                <a:latin typeface="Georgia" panose="02040502050405020303" pitchFamily="18" charset="0"/>
              </a:rPr>
              <a:t>UNCLASSIFIED</a:t>
            </a:r>
          </a:p>
        </p:txBody>
      </p:sp>
      <p:sp>
        <p:nvSpPr>
          <p:cNvPr id="11" name="AACG_Title_Footer_Shape"/>
          <p:cNvSpPr txBox="1"/>
          <p:nvPr userDrawn="1"/>
        </p:nvSpPr>
        <p:spPr>
          <a:xfrm>
            <a:off x="0" y="6568301"/>
            <a:ext cx="9144000" cy="276999"/>
          </a:xfrm>
          <a:prstGeom prst="rect">
            <a:avLst/>
          </a:prstGeom>
          <a:noFill/>
        </p:spPr>
        <p:txBody>
          <a:bodyPr vert="horz" wrap="square" rtlCol="0">
            <a:spAutoFit/>
          </a:bodyPr>
          <a:lstStyle/>
          <a:p>
            <a:pPr algn="ctr"/>
            <a:r>
              <a:rPr lang="en-US" sz="1200" b="0" dirty="0">
                <a:solidFill>
                  <a:srgbClr val="7B9899"/>
                </a:solidFill>
                <a:latin typeface="Georgia" panose="02040502050405020303" pitchFamily="18" charset="0"/>
              </a:rPr>
              <a:t>UNCLASSIFIED</a:t>
            </a:r>
          </a:p>
        </p:txBody>
      </p:sp>
    </p:spTree>
    <p:extLst>
      <p:ext uri="{BB962C8B-B14F-4D97-AF65-F5344CB8AC3E}">
        <p14:creationId xmlns:p14="http://schemas.microsoft.com/office/powerpoint/2010/main" val="1865604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61C11E-DC95-F94B-A06A-93C3373F675A}" type="datetime1">
              <a:rPr lang="en-US" smtClean="0"/>
              <a:t>11/19/2020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0046F7-D4DA-48E1-941C-0846D405030E}" type="slidenum">
              <a:rPr lang="en-US" smtClean="0"/>
              <a:t>‹#›</a:t>
            </a:fld>
            <a:endParaRPr lang="en-US" dirty="0"/>
          </a:p>
        </p:txBody>
      </p:sp>
    </p:spTree>
    <p:extLst>
      <p:ext uri="{BB962C8B-B14F-4D97-AF65-F5344CB8AC3E}">
        <p14:creationId xmlns:p14="http://schemas.microsoft.com/office/powerpoint/2010/main" val="767936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AEDE02-CBE2-2C46-9AF1-C6055420BF18}" type="datetime1">
              <a:rPr lang="en-US" smtClean="0"/>
              <a:t>11/19/2020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0046F7-D4DA-48E1-941C-0846D405030E}" type="slidenum">
              <a:rPr lang="en-US" smtClean="0"/>
              <a:t>‹#›</a:t>
            </a:fld>
            <a:endParaRPr lang="en-US" dirty="0"/>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2509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67124B-0306-E140-BDB1-F28252C22875}" type="datetime1">
              <a:rPr lang="en-US" smtClean="0"/>
              <a:t>11/19/2020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0046F7-D4DA-48E1-941C-0846D405030E}" type="slidenum">
              <a:rPr lang="en-US" smtClean="0"/>
              <a:t>‹#›</a:t>
            </a:fld>
            <a:endParaRPr lang="en-US" dirty="0"/>
          </a:p>
        </p:txBody>
      </p:sp>
    </p:spTree>
    <p:extLst>
      <p:ext uri="{BB962C8B-B14F-4D97-AF65-F5344CB8AC3E}">
        <p14:creationId xmlns:p14="http://schemas.microsoft.com/office/powerpoint/2010/main" val="3196003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F99983-AC81-9040-A3C2-6A79E5E05C0C}" type="datetime1">
              <a:rPr lang="en-US" smtClean="0"/>
              <a:t>11/19/2020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0046F7-D4DA-48E1-941C-0846D405030E}" type="slidenum">
              <a:rPr lang="en-US" smtClean="0"/>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4339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D7376D1-35BB-9D48-A5BE-5E2B7F5D0D68}" type="datetime1">
              <a:rPr lang="en-US" smtClean="0"/>
              <a:t>11/19/2020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0046F7-D4DA-48E1-941C-0846D405030E}" type="slidenum">
              <a:rPr lang="en-US" smtClean="0"/>
              <a:t>‹#›</a:t>
            </a:fld>
            <a:endParaRPr lang="en-US" dirty="0"/>
          </a:p>
        </p:txBody>
      </p:sp>
    </p:spTree>
    <p:extLst>
      <p:ext uri="{BB962C8B-B14F-4D97-AF65-F5344CB8AC3E}">
        <p14:creationId xmlns:p14="http://schemas.microsoft.com/office/powerpoint/2010/main" val="3735477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36A5BA4-8B49-9945-A8C6-174ED437C884}" type="datetime1">
              <a:rPr lang="en-US" smtClean="0"/>
              <a:t>11/19/2020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40046F7-D4DA-48E1-941C-0846D405030E}" type="slidenum">
              <a:rPr lang="en-US" smtClean="0"/>
              <a:t>‹#›</a:t>
            </a:fld>
            <a:endParaRPr lang="en-US" dirty="0"/>
          </a:p>
        </p:txBody>
      </p:sp>
    </p:spTree>
    <p:extLst>
      <p:ext uri="{BB962C8B-B14F-4D97-AF65-F5344CB8AC3E}">
        <p14:creationId xmlns:p14="http://schemas.microsoft.com/office/powerpoint/2010/main" val="204563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CE14849-06A7-3C49-B042-CB301A561CD4}" type="datetime1">
              <a:rPr lang="en-US" smtClean="0"/>
              <a:t>11/19/2020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40046F7-D4DA-48E1-941C-0846D405030E}" type="slidenum">
              <a:rPr lang="en-US" smtClean="0"/>
              <a:t>‹#›</a:t>
            </a:fld>
            <a:endParaRPr lang="en-US" dirty="0"/>
          </a:p>
        </p:txBody>
      </p:sp>
    </p:spTree>
    <p:extLst>
      <p:ext uri="{BB962C8B-B14F-4D97-AF65-F5344CB8AC3E}">
        <p14:creationId xmlns:p14="http://schemas.microsoft.com/office/powerpoint/2010/main" val="3927005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E6355-5435-974B-BA54-FEFB88AC3CF8}" type="datetime1">
              <a:rPr lang="en-US" smtClean="0"/>
              <a:t>11/19/2020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40046F7-D4DA-48E1-941C-0846D405030E}" type="slidenum">
              <a:rPr lang="en-US" smtClean="0"/>
              <a:t>‹#›</a:t>
            </a:fld>
            <a:endParaRPr lang="en-US" dirty="0"/>
          </a:p>
        </p:txBody>
      </p:sp>
    </p:spTree>
    <p:extLst>
      <p:ext uri="{BB962C8B-B14F-4D97-AF65-F5344CB8AC3E}">
        <p14:creationId xmlns:p14="http://schemas.microsoft.com/office/powerpoint/2010/main" val="4245434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FB72011-5F7B-AF4B-8D2F-D2D6DC658BF7}" type="datetime1">
              <a:rPr lang="en-US" smtClean="0"/>
              <a:t>11/19/2020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0046F7-D4DA-48E1-941C-0846D405030E}" type="slidenum">
              <a:rPr lang="en-US" smtClean="0"/>
              <a:t>‹#›</a:t>
            </a:fld>
            <a:endParaRPr lang="en-US" dirty="0"/>
          </a:p>
        </p:txBody>
      </p:sp>
    </p:spTree>
    <p:extLst>
      <p:ext uri="{BB962C8B-B14F-4D97-AF65-F5344CB8AC3E}">
        <p14:creationId xmlns:p14="http://schemas.microsoft.com/office/powerpoint/2010/main" val="3929675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7B1239A-D396-7548-B4B3-782694732D9E}" type="datetime1">
              <a:rPr lang="en-US" smtClean="0"/>
              <a:t>11/19/2020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0046F7-D4DA-48E1-941C-0846D405030E}" type="slidenum">
              <a:rPr lang="en-US" smtClean="0"/>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0879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F3670EE-F500-274A-8BC3-0608D551F1EB}" type="datetime1">
              <a:rPr lang="en-US" smtClean="0"/>
              <a:t>11/19/2020</a:t>
            </a:fld>
            <a:endParaRPr lang="en-US" dirty="0"/>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40046F7-D4DA-48E1-941C-0846D405030E}" type="slidenum">
              <a:rPr lang="en-US" smtClean="0"/>
              <a:t>‹#›</a:t>
            </a:fld>
            <a:endParaRPr lang="en-US" dirty="0"/>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AACG_Header_Shape"/>
          <p:cNvSpPr txBox="1"/>
          <p:nvPr userDrawn="1"/>
        </p:nvSpPr>
        <p:spPr>
          <a:xfrm>
            <a:off x="0" y="0"/>
            <a:ext cx="9144000" cy="276999"/>
          </a:xfrm>
          <a:prstGeom prst="rect">
            <a:avLst/>
          </a:prstGeom>
          <a:noFill/>
        </p:spPr>
        <p:txBody>
          <a:bodyPr vert="horz" wrap="square" rtlCol="0">
            <a:spAutoFit/>
          </a:bodyPr>
          <a:lstStyle/>
          <a:p>
            <a:pPr algn="ctr"/>
            <a:r>
              <a:rPr lang="en-US" sz="1200" b="0" dirty="0">
                <a:solidFill>
                  <a:srgbClr val="7B9899"/>
                </a:solidFill>
                <a:latin typeface="Georgia" panose="02040502050405020303" pitchFamily="18" charset="0"/>
              </a:rPr>
              <a:t>UNCLASSIFIED</a:t>
            </a:r>
          </a:p>
        </p:txBody>
      </p:sp>
      <p:sp>
        <p:nvSpPr>
          <p:cNvPr id="9" name="AACG_Footer_Shape"/>
          <p:cNvSpPr txBox="1"/>
          <p:nvPr userDrawn="1"/>
        </p:nvSpPr>
        <p:spPr>
          <a:xfrm>
            <a:off x="0" y="6568301"/>
            <a:ext cx="9144000" cy="276999"/>
          </a:xfrm>
          <a:prstGeom prst="rect">
            <a:avLst/>
          </a:prstGeom>
          <a:noFill/>
        </p:spPr>
        <p:txBody>
          <a:bodyPr vert="horz" wrap="square" rtlCol="0">
            <a:spAutoFit/>
          </a:bodyPr>
          <a:lstStyle/>
          <a:p>
            <a:pPr algn="ctr"/>
            <a:r>
              <a:rPr lang="en-US" sz="1200" b="0" dirty="0">
                <a:solidFill>
                  <a:srgbClr val="7B9899"/>
                </a:solidFill>
                <a:latin typeface="Georgia" panose="02040502050405020303" pitchFamily="18" charset="0"/>
              </a:rPr>
              <a:t>UNCLASSIFIED</a:t>
            </a:r>
          </a:p>
        </p:txBody>
      </p:sp>
      <p:sp>
        <p:nvSpPr>
          <p:cNvPr id="11" name="AACG_CaveatHeader_Shape"/>
          <p:cNvSpPr txBox="1"/>
          <p:nvPr userDrawn="1"/>
        </p:nvSpPr>
        <p:spPr>
          <a:xfrm>
            <a:off x="0" y="279400"/>
            <a:ext cx="9144000" cy="276999"/>
          </a:xfrm>
          <a:prstGeom prst="rect">
            <a:avLst/>
          </a:prstGeom>
          <a:noFill/>
        </p:spPr>
        <p:txBody>
          <a:bodyPr vert="horz" wrap="square" rtlCol="0">
            <a:spAutoFit/>
          </a:bodyPr>
          <a:lstStyle/>
          <a:p>
            <a:pPr algn="l"/>
            <a:endParaRPr lang="en-US" sz="1200" b="0" dirty="0">
              <a:solidFill>
                <a:srgbClr val="7B9899"/>
              </a:solidFill>
              <a:latin typeface="Georgia" panose="02040502050405020303" pitchFamily="18" charset="0"/>
            </a:endParaRPr>
          </a:p>
        </p:txBody>
      </p:sp>
    </p:spTree>
    <p:extLst>
      <p:ext uri="{BB962C8B-B14F-4D97-AF65-F5344CB8AC3E}">
        <p14:creationId xmlns:p14="http://schemas.microsoft.com/office/powerpoint/2010/main" val="3095106230"/>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hf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columbiauniversity.zoom.us/j/99740081731?pwd=ZTRuRnZ3eDVnckljb1cyOC9KSzhnQT09"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mailto:99740081731@zoomcrc.com" TargetMode="External"/><Relationship Id="rId2" Type="http://schemas.openxmlformats.org/officeDocument/2006/relationships/hyperlink" Target="https://columbiauniversity.zoom.us/u/abBw0PALT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guy.j.weber@nga.mil" TargetMode="External"/><Relationship Id="rId2" Type="http://schemas.openxmlformats.org/officeDocument/2006/relationships/hyperlink" Target="mailto:jcw2199@columbia.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 y="4960137"/>
            <a:ext cx="5295900" cy="1463040"/>
          </a:xfrm>
        </p:spPr>
        <p:txBody>
          <a:bodyPr>
            <a:normAutofit fontScale="90000"/>
          </a:bodyPr>
          <a:lstStyle/>
          <a:p>
            <a:pPr algn="ctr"/>
            <a:r>
              <a:rPr lang="en-US" dirty="0">
                <a:solidFill>
                  <a:srgbClr val="0070C0"/>
                </a:solidFill>
              </a:rPr>
              <a:t>Organizational Ombudsman Certification </a:t>
            </a:r>
          </a:p>
        </p:txBody>
      </p:sp>
      <p:sp>
        <p:nvSpPr>
          <p:cNvPr id="3" name="Subtitle 2"/>
          <p:cNvSpPr>
            <a:spLocks noGrp="1"/>
          </p:cNvSpPr>
          <p:nvPr>
            <p:ph type="subTitle" idx="1"/>
          </p:nvPr>
        </p:nvSpPr>
        <p:spPr>
          <a:xfrm>
            <a:off x="6324600" y="4648200"/>
            <a:ext cx="2743200" cy="2209800"/>
          </a:xfrm>
        </p:spPr>
        <p:txBody>
          <a:bodyPr>
            <a:normAutofit fontScale="55000" lnSpcReduction="20000"/>
          </a:bodyPr>
          <a:lstStyle/>
          <a:p>
            <a:r>
              <a:rPr lang="en-US" sz="2500" b="1" dirty="0"/>
              <a:t>Zoom Meeting Information</a:t>
            </a:r>
          </a:p>
          <a:p>
            <a:r>
              <a:rPr lang="en-US" u="sng" dirty="0">
                <a:hlinkClick r:id="rId2"/>
              </a:rPr>
              <a:t>https://columbiauniversity.zoom.us/j/99740081731?pwd=ZTRuRnZ3eDVnckljb1cyOC9KSzhnQT09</a:t>
            </a:r>
            <a:endParaRPr lang="en-US" dirty="0"/>
          </a:p>
          <a:p>
            <a:r>
              <a:rPr lang="en-US" dirty="0"/>
              <a:t> </a:t>
            </a:r>
          </a:p>
          <a:p>
            <a:r>
              <a:rPr lang="en-US" dirty="0"/>
              <a:t>Meeting ID: 997 4008 1731</a:t>
            </a:r>
          </a:p>
          <a:p>
            <a:r>
              <a:rPr lang="en-US" dirty="0"/>
              <a:t>Passcode: 279734</a:t>
            </a:r>
          </a:p>
          <a:p>
            <a:r>
              <a:rPr lang="en-US" dirty="0"/>
              <a:t>One tap mobile</a:t>
            </a:r>
          </a:p>
          <a:p>
            <a:r>
              <a:rPr lang="en-US" dirty="0"/>
              <a:t>+16468769923,,99740081731#,,,,,,0#,,279734# US (New York) </a:t>
            </a:r>
          </a:p>
          <a:p>
            <a:r>
              <a:rPr lang="en-US" dirty="0"/>
              <a:t>+13126266799,,99740081731#,,,,,,0#,,279734# US (Chicago)</a:t>
            </a:r>
          </a:p>
          <a:p>
            <a:endParaRPr lang="en-US" b="1" dirty="0"/>
          </a:p>
          <a:p>
            <a:endParaRPr lang="en-US" dirty="0"/>
          </a:p>
          <a:p>
            <a:r>
              <a:rPr lang="en-US" sz="2200" b="1" dirty="0"/>
              <a:t>30 November 2020</a:t>
            </a:r>
          </a:p>
          <a:p>
            <a:r>
              <a:rPr lang="en-US" sz="2200" b="1" dirty="0"/>
              <a:t>12:00 PM ET</a:t>
            </a:r>
          </a:p>
          <a:p>
            <a:endParaRPr lang="en-US" dirty="0"/>
          </a:p>
        </p:txBody>
      </p:sp>
      <p:sp>
        <p:nvSpPr>
          <p:cNvPr id="5" name="Slide Number Placeholder 4"/>
          <p:cNvSpPr>
            <a:spLocks noGrp="1"/>
          </p:cNvSpPr>
          <p:nvPr>
            <p:ph type="sldNum" sz="quarter" idx="12"/>
          </p:nvPr>
        </p:nvSpPr>
        <p:spPr/>
        <p:txBody>
          <a:bodyPr/>
          <a:lstStyle/>
          <a:p>
            <a:endParaRPr lang="en-US" b="1" dirty="0"/>
          </a:p>
        </p:txBody>
      </p:sp>
    </p:spTree>
    <p:extLst>
      <p:ext uri="{BB962C8B-B14F-4D97-AF65-F5344CB8AC3E}">
        <p14:creationId xmlns:p14="http://schemas.microsoft.com/office/powerpoint/2010/main" val="3434822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7" y="572475"/>
            <a:ext cx="7290054" cy="1499616"/>
          </a:xfrm>
        </p:spPr>
        <p:txBody>
          <a:bodyPr>
            <a:normAutofit/>
          </a:bodyPr>
          <a:lstStyle/>
          <a:p>
            <a:r>
              <a:rPr lang="en-US" dirty="0">
                <a:solidFill>
                  <a:srgbClr val="0070C0"/>
                </a:solidFill>
              </a:rPr>
              <a:t>CONTENT DOMAIN ONE</a:t>
            </a:r>
            <a:br>
              <a:rPr lang="en-US" dirty="0">
                <a:solidFill>
                  <a:srgbClr val="0070C0"/>
                </a:solidFill>
              </a:rPr>
            </a:br>
            <a:r>
              <a:rPr lang="en-US" sz="2800" dirty="0">
                <a:solidFill>
                  <a:srgbClr val="0070C0"/>
                </a:solidFill>
              </a:rPr>
              <a:t>RECOGNIZE ETHICAL PRINCIPLES AND FOUNDATIONAL THEORIES</a:t>
            </a:r>
          </a:p>
        </p:txBody>
      </p:sp>
      <p:sp>
        <p:nvSpPr>
          <p:cNvPr id="3" name="Content Placeholder 2"/>
          <p:cNvSpPr>
            <a:spLocks noGrp="1"/>
          </p:cNvSpPr>
          <p:nvPr>
            <p:ph idx="1"/>
          </p:nvPr>
        </p:nvSpPr>
        <p:spPr>
          <a:xfrm>
            <a:off x="768096" y="2438400"/>
            <a:ext cx="7290055" cy="4023360"/>
          </a:xfrm>
        </p:spPr>
        <p:txBody>
          <a:bodyPr/>
          <a:lstStyle/>
          <a:p>
            <a:r>
              <a:rPr lang="en-US" b="1" dirty="0"/>
              <a:t>45% 						 45 items </a:t>
            </a:r>
            <a:br>
              <a:rPr lang="en-US" dirty="0"/>
            </a:br>
            <a:r>
              <a:rPr lang="en-US" dirty="0"/>
              <a:t>	</a:t>
            </a:r>
            <a:br>
              <a:rPr lang="en-US" dirty="0"/>
            </a:br>
            <a:r>
              <a:rPr lang="en-US" dirty="0"/>
              <a:t>A. IOA Code of Ethics and Standards of Practice 	</a:t>
            </a:r>
          </a:p>
          <a:p>
            <a:r>
              <a:rPr lang="en-US" dirty="0"/>
              <a:t>B. Interpersonal and Organizational Communication 	</a:t>
            </a:r>
          </a:p>
          <a:p>
            <a:r>
              <a:rPr lang="en-US" dirty="0"/>
              <a:t>C. Conflict Theory 	</a:t>
            </a:r>
          </a:p>
          <a:p>
            <a:r>
              <a:rPr lang="en-US" dirty="0"/>
              <a:t>D. Program Operations 	</a:t>
            </a:r>
          </a:p>
          <a:p>
            <a:endParaRPr lang="en-US" dirty="0"/>
          </a:p>
          <a:p>
            <a:r>
              <a:rPr lang="en-US" dirty="0"/>
              <a:t> 	</a:t>
            </a:r>
          </a:p>
        </p:txBody>
      </p:sp>
      <p:sp>
        <p:nvSpPr>
          <p:cNvPr id="5" name="Slide Number Placeholder 4"/>
          <p:cNvSpPr>
            <a:spLocks noGrp="1"/>
          </p:cNvSpPr>
          <p:nvPr>
            <p:ph type="sldNum" sz="quarter" idx="12"/>
          </p:nvPr>
        </p:nvSpPr>
        <p:spPr/>
        <p:txBody>
          <a:bodyPr/>
          <a:lstStyle/>
          <a:p>
            <a:fld id="{740046F7-D4DA-48E1-941C-0846D405030E}" type="slidenum">
              <a:rPr lang="en-US" smtClean="0"/>
              <a:t>10</a:t>
            </a:fld>
            <a:endParaRPr lang="en-US" dirty="0"/>
          </a:p>
        </p:txBody>
      </p:sp>
    </p:spTree>
    <p:extLst>
      <p:ext uri="{BB962C8B-B14F-4D97-AF65-F5344CB8AC3E}">
        <p14:creationId xmlns:p14="http://schemas.microsoft.com/office/powerpoint/2010/main" val="3720249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8095" y="2438400"/>
            <a:ext cx="7290055" cy="2667000"/>
          </a:xfrm>
        </p:spPr>
        <p:txBody>
          <a:bodyPr/>
          <a:lstStyle/>
          <a:p>
            <a:r>
              <a:rPr lang="en-US" b="1" dirty="0"/>
              <a:t>35% 						35 items</a:t>
            </a:r>
          </a:p>
          <a:p>
            <a:r>
              <a:rPr lang="en-US" dirty="0"/>
              <a:t>A. Case management 	</a:t>
            </a:r>
          </a:p>
          <a:p>
            <a:r>
              <a:rPr lang="en-US" dirty="0"/>
              <a:t>B. Ombudsman actions 	</a:t>
            </a:r>
          </a:p>
          <a:p>
            <a:endParaRPr lang="en-US" dirty="0"/>
          </a:p>
        </p:txBody>
      </p:sp>
      <p:sp>
        <p:nvSpPr>
          <p:cNvPr id="4" name="Title 3"/>
          <p:cNvSpPr>
            <a:spLocks noGrp="1"/>
          </p:cNvSpPr>
          <p:nvPr>
            <p:ph type="title"/>
          </p:nvPr>
        </p:nvSpPr>
        <p:spPr>
          <a:xfrm>
            <a:off x="768096" y="571464"/>
            <a:ext cx="7290054" cy="1499616"/>
          </a:xfrm>
        </p:spPr>
        <p:txBody>
          <a:bodyPr>
            <a:normAutofit/>
          </a:bodyPr>
          <a:lstStyle/>
          <a:p>
            <a:r>
              <a:rPr lang="en-US" dirty="0">
                <a:solidFill>
                  <a:srgbClr val="0070C0"/>
                </a:solidFill>
              </a:rPr>
              <a:t>CONTENT DOMAIN TWO</a:t>
            </a:r>
            <a:br>
              <a:rPr lang="en-US" dirty="0">
                <a:solidFill>
                  <a:srgbClr val="0070C0"/>
                </a:solidFill>
              </a:rPr>
            </a:br>
            <a:r>
              <a:rPr lang="en-US" sz="2800" dirty="0">
                <a:solidFill>
                  <a:srgbClr val="0070C0"/>
                </a:solidFill>
              </a:rPr>
              <a:t>APPLY ETHICAL PRINCIPLES AND FOUNDATIONAL THEORIES WHILE WORKING WITH INDIVIDUALS</a:t>
            </a:r>
            <a:endParaRPr lang="en-US" sz="2800" dirty="0"/>
          </a:p>
        </p:txBody>
      </p:sp>
      <p:sp>
        <p:nvSpPr>
          <p:cNvPr id="5" name="Slide Number Placeholder 4"/>
          <p:cNvSpPr>
            <a:spLocks noGrp="1"/>
          </p:cNvSpPr>
          <p:nvPr>
            <p:ph type="sldNum" sz="quarter" idx="12"/>
          </p:nvPr>
        </p:nvSpPr>
        <p:spPr/>
        <p:txBody>
          <a:bodyPr/>
          <a:lstStyle/>
          <a:p>
            <a:fld id="{740046F7-D4DA-48E1-941C-0846D405030E}" type="slidenum">
              <a:rPr lang="en-US" smtClean="0"/>
              <a:t>11</a:t>
            </a:fld>
            <a:endParaRPr lang="en-US" dirty="0"/>
          </a:p>
        </p:txBody>
      </p:sp>
    </p:spTree>
    <p:extLst>
      <p:ext uri="{BB962C8B-B14F-4D97-AF65-F5344CB8AC3E}">
        <p14:creationId xmlns:p14="http://schemas.microsoft.com/office/powerpoint/2010/main" val="3911309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0281" y="2438400"/>
            <a:ext cx="7290055" cy="2971800"/>
          </a:xfrm>
        </p:spPr>
        <p:txBody>
          <a:bodyPr/>
          <a:lstStyle/>
          <a:p>
            <a:r>
              <a:rPr lang="en-US" b="1" dirty="0"/>
              <a:t>20% 						20 items</a:t>
            </a:r>
          </a:p>
          <a:p>
            <a:r>
              <a:rPr lang="en-US" dirty="0"/>
              <a:t>A. Know the organization 	</a:t>
            </a:r>
          </a:p>
          <a:p>
            <a:r>
              <a:rPr lang="en-US" dirty="0"/>
              <a:t>B. Build organizational effectiveness 	</a:t>
            </a:r>
          </a:p>
          <a:p>
            <a:r>
              <a:rPr lang="en-US" dirty="0"/>
              <a:t>C. Influence leadership 	</a:t>
            </a:r>
          </a:p>
          <a:p>
            <a:endParaRPr lang="en-US" dirty="0"/>
          </a:p>
        </p:txBody>
      </p:sp>
      <p:sp>
        <p:nvSpPr>
          <p:cNvPr id="4" name="Title 3"/>
          <p:cNvSpPr>
            <a:spLocks noGrp="1"/>
          </p:cNvSpPr>
          <p:nvPr>
            <p:ph type="title"/>
          </p:nvPr>
        </p:nvSpPr>
        <p:spPr>
          <a:xfrm>
            <a:off x="768096" y="571464"/>
            <a:ext cx="7290054" cy="1499616"/>
          </a:xfrm>
        </p:spPr>
        <p:txBody>
          <a:bodyPr>
            <a:normAutofit/>
          </a:bodyPr>
          <a:lstStyle/>
          <a:p>
            <a:r>
              <a:rPr lang="en-US" dirty="0">
                <a:solidFill>
                  <a:srgbClr val="0070C0"/>
                </a:solidFill>
              </a:rPr>
              <a:t>CONTENT DOMAIN THREE</a:t>
            </a:r>
            <a:br>
              <a:rPr lang="en-US" dirty="0">
                <a:solidFill>
                  <a:srgbClr val="0070C0"/>
                </a:solidFill>
              </a:rPr>
            </a:br>
            <a:r>
              <a:rPr lang="en-US" sz="2800" dirty="0">
                <a:solidFill>
                  <a:srgbClr val="0070C0"/>
                </a:solidFill>
              </a:rPr>
              <a:t>APPLY ETHICAL PRINCIPLES AND FOUNDATIONAL THEORIES WHILE WORKING WITH ORGANIZATIONS</a:t>
            </a:r>
            <a:endParaRPr lang="en-US" dirty="0"/>
          </a:p>
        </p:txBody>
      </p:sp>
      <p:sp>
        <p:nvSpPr>
          <p:cNvPr id="5" name="Slide Number Placeholder 4"/>
          <p:cNvSpPr>
            <a:spLocks noGrp="1"/>
          </p:cNvSpPr>
          <p:nvPr>
            <p:ph type="sldNum" sz="quarter" idx="12"/>
          </p:nvPr>
        </p:nvSpPr>
        <p:spPr/>
        <p:txBody>
          <a:bodyPr/>
          <a:lstStyle/>
          <a:p>
            <a:fld id="{740046F7-D4DA-48E1-941C-0846D405030E}" type="slidenum">
              <a:rPr lang="en-US" smtClean="0"/>
              <a:t>12</a:t>
            </a:fld>
            <a:endParaRPr lang="en-US" dirty="0"/>
          </a:p>
        </p:txBody>
      </p:sp>
    </p:spTree>
    <p:extLst>
      <p:ext uri="{BB962C8B-B14F-4D97-AF65-F5344CB8AC3E}">
        <p14:creationId xmlns:p14="http://schemas.microsoft.com/office/powerpoint/2010/main" val="1222480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Sample Question One</a:t>
            </a:r>
          </a:p>
        </p:txBody>
      </p:sp>
      <p:sp>
        <p:nvSpPr>
          <p:cNvPr id="3" name="Content Placeholder 2"/>
          <p:cNvSpPr>
            <a:spLocks noGrp="1"/>
          </p:cNvSpPr>
          <p:nvPr>
            <p:ph idx="1"/>
          </p:nvPr>
        </p:nvSpPr>
        <p:spPr/>
        <p:txBody>
          <a:bodyPr/>
          <a:lstStyle/>
          <a:p>
            <a:r>
              <a:rPr lang="en-US" dirty="0">
                <a:solidFill>
                  <a:srgbClr val="0070C0"/>
                </a:solidFill>
              </a:rPr>
              <a:t>1.</a:t>
            </a:r>
            <a:r>
              <a:rPr lang="en-US" dirty="0"/>
              <a:t> The International Ombudsman Association </a:t>
            </a:r>
            <a:r>
              <a:rPr lang="en-US" i="1" dirty="0"/>
              <a:t>Code of Ethics </a:t>
            </a:r>
            <a:r>
              <a:rPr lang="en-US" dirty="0"/>
              <a:t>requires that an organizational ombudsman maintain neutrality, informality, confidentiality, and </a:t>
            </a:r>
          </a:p>
          <a:p>
            <a:r>
              <a:rPr lang="en-US" dirty="0"/>
              <a:t>(A) mediation. </a:t>
            </a:r>
          </a:p>
          <a:p>
            <a:r>
              <a:rPr lang="en-US" dirty="0"/>
              <a:t>(B) independence. * </a:t>
            </a:r>
          </a:p>
          <a:p>
            <a:r>
              <a:rPr lang="en-US" dirty="0"/>
              <a:t>(C) isolation. </a:t>
            </a:r>
          </a:p>
          <a:p>
            <a:r>
              <a:rPr lang="en-US" dirty="0"/>
              <a:t>(D) discernment. </a:t>
            </a:r>
          </a:p>
        </p:txBody>
      </p:sp>
      <p:sp>
        <p:nvSpPr>
          <p:cNvPr id="5" name="Slide Number Placeholder 4"/>
          <p:cNvSpPr>
            <a:spLocks noGrp="1"/>
          </p:cNvSpPr>
          <p:nvPr>
            <p:ph type="sldNum" sz="quarter" idx="12"/>
          </p:nvPr>
        </p:nvSpPr>
        <p:spPr/>
        <p:txBody>
          <a:bodyPr/>
          <a:lstStyle/>
          <a:p>
            <a:fld id="{740046F7-D4DA-48E1-941C-0846D405030E}" type="slidenum">
              <a:rPr lang="en-US" smtClean="0"/>
              <a:t>13</a:t>
            </a:fld>
            <a:endParaRPr lang="en-US" dirty="0"/>
          </a:p>
        </p:txBody>
      </p:sp>
    </p:spTree>
    <p:extLst>
      <p:ext uri="{BB962C8B-B14F-4D97-AF65-F5344CB8AC3E}">
        <p14:creationId xmlns:p14="http://schemas.microsoft.com/office/powerpoint/2010/main" val="600191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Sample Question Two</a:t>
            </a:r>
            <a:endParaRPr lang="en-US" dirty="0"/>
          </a:p>
        </p:txBody>
      </p:sp>
      <p:sp>
        <p:nvSpPr>
          <p:cNvPr id="3" name="Content Placeholder 2"/>
          <p:cNvSpPr>
            <a:spLocks noGrp="1"/>
          </p:cNvSpPr>
          <p:nvPr>
            <p:ph idx="1"/>
          </p:nvPr>
        </p:nvSpPr>
        <p:spPr/>
        <p:txBody>
          <a:bodyPr/>
          <a:lstStyle/>
          <a:p>
            <a:r>
              <a:rPr lang="en-US" dirty="0">
                <a:solidFill>
                  <a:srgbClr val="0070C0"/>
                </a:solidFill>
              </a:rPr>
              <a:t>2.</a:t>
            </a:r>
            <a:r>
              <a:rPr lang="en-US" dirty="0"/>
              <a:t> During a discussion, a visitor asks a question about a policy, but the ombudsman does not know the answer. The ombudsman would </a:t>
            </a:r>
          </a:p>
          <a:p>
            <a:r>
              <a:rPr lang="en-US" dirty="0"/>
              <a:t>(A) identify the appropriate resources to interpret the policy. * </a:t>
            </a:r>
          </a:p>
          <a:p>
            <a:r>
              <a:rPr lang="en-US" dirty="0"/>
              <a:t>(B) redirect the conversation to other subjects. </a:t>
            </a:r>
          </a:p>
          <a:p>
            <a:r>
              <a:rPr lang="en-US" dirty="0"/>
              <a:t>(C) answer the question based on general knowledge of the organization. </a:t>
            </a:r>
          </a:p>
          <a:p>
            <a:r>
              <a:rPr lang="en-US" dirty="0"/>
              <a:t>(D) reach an agreement with the visitor about the proper policy interpretation. </a:t>
            </a:r>
          </a:p>
        </p:txBody>
      </p:sp>
      <p:sp>
        <p:nvSpPr>
          <p:cNvPr id="5" name="Slide Number Placeholder 4"/>
          <p:cNvSpPr>
            <a:spLocks noGrp="1"/>
          </p:cNvSpPr>
          <p:nvPr>
            <p:ph type="sldNum" sz="quarter" idx="12"/>
          </p:nvPr>
        </p:nvSpPr>
        <p:spPr/>
        <p:txBody>
          <a:bodyPr/>
          <a:lstStyle/>
          <a:p>
            <a:fld id="{740046F7-D4DA-48E1-941C-0846D405030E}" type="slidenum">
              <a:rPr lang="en-US" smtClean="0"/>
              <a:t>14</a:t>
            </a:fld>
            <a:endParaRPr lang="en-US" dirty="0"/>
          </a:p>
        </p:txBody>
      </p:sp>
    </p:spTree>
    <p:extLst>
      <p:ext uri="{BB962C8B-B14F-4D97-AF65-F5344CB8AC3E}">
        <p14:creationId xmlns:p14="http://schemas.microsoft.com/office/powerpoint/2010/main" val="278775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Sample Question Three</a:t>
            </a:r>
            <a:endParaRPr lang="en-US" dirty="0"/>
          </a:p>
        </p:txBody>
      </p:sp>
      <p:sp>
        <p:nvSpPr>
          <p:cNvPr id="3" name="Content Placeholder 2"/>
          <p:cNvSpPr>
            <a:spLocks noGrp="1"/>
          </p:cNvSpPr>
          <p:nvPr>
            <p:ph idx="1"/>
          </p:nvPr>
        </p:nvSpPr>
        <p:spPr/>
        <p:txBody>
          <a:bodyPr/>
          <a:lstStyle/>
          <a:p>
            <a:r>
              <a:rPr lang="en-US" dirty="0">
                <a:solidFill>
                  <a:srgbClr val="0070C0"/>
                </a:solidFill>
              </a:rPr>
              <a:t>3.</a:t>
            </a:r>
            <a:r>
              <a:rPr lang="en-US" dirty="0"/>
              <a:t> When the ombudsman becomes aware of a significant concern or pattern of concerns, the </a:t>
            </a:r>
          </a:p>
          <a:p>
            <a:r>
              <a:rPr lang="en-US" dirty="0"/>
              <a:t>(A) ombudsman may ask permission to discuss the concern or the pattern with the appropriate person(s) or office in the organization. * </a:t>
            </a:r>
          </a:p>
          <a:p>
            <a:r>
              <a:rPr lang="en-US" dirty="0"/>
              <a:t>(B) ombudsman may discuss such concerns, but only at the executive level, in ways that disclose individually identifiable information. </a:t>
            </a:r>
          </a:p>
          <a:p>
            <a:r>
              <a:rPr lang="en-US" dirty="0"/>
              <a:t>(C) best practice is to try to direct revision of relevant policies by managing the process of re-drafting policies. </a:t>
            </a:r>
          </a:p>
          <a:p>
            <a:r>
              <a:rPr lang="en-US" dirty="0"/>
              <a:t>(D) best practice is to demand an action plan from administration to correct the concerns, and to set appropriate deadlines. </a:t>
            </a:r>
          </a:p>
        </p:txBody>
      </p:sp>
      <p:sp>
        <p:nvSpPr>
          <p:cNvPr id="5" name="Slide Number Placeholder 4"/>
          <p:cNvSpPr>
            <a:spLocks noGrp="1"/>
          </p:cNvSpPr>
          <p:nvPr>
            <p:ph type="sldNum" sz="quarter" idx="12"/>
          </p:nvPr>
        </p:nvSpPr>
        <p:spPr/>
        <p:txBody>
          <a:bodyPr/>
          <a:lstStyle/>
          <a:p>
            <a:fld id="{740046F7-D4DA-48E1-941C-0846D405030E}" type="slidenum">
              <a:rPr lang="en-US" smtClean="0"/>
              <a:t>15</a:t>
            </a:fld>
            <a:endParaRPr lang="en-US" dirty="0"/>
          </a:p>
        </p:txBody>
      </p:sp>
    </p:spTree>
    <p:extLst>
      <p:ext uri="{BB962C8B-B14F-4D97-AF65-F5344CB8AC3E}">
        <p14:creationId xmlns:p14="http://schemas.microsoft.com/office/powerpoint/2010/main" val="3304175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Data</a:t>
            </a:r>
          </a:p>
        </p:txBody>
      </p:sp>
      <p:sp>
        <p:nvSpPr>
          <p:cNvPr id="3" name="Content Placeholder 2"/>
          <p:cNvSpPr>
            <a:spLocks noGrp="1"/>
          </p:cNvSpPr>
          <p:nvPr>
            <p:ph idx="1"/>
          </p:nvPr>
        </p:nvSpPr>
        <p:spPr>
          <a:xfrm>
            <a:off x="768095" y="1828800"/>
            <a:ext cx="7290055" cy="4023360"/>
          </a:xfrm>
        </p:spPr>
        <p:txBody>
          <a:bodyPr>
            <a:normAutofit/>
          </a:bodyPr>
          <a:lstStyle/>
          <a:p>
            <a:r>
              <a:rPr lang="en-US" dirty="0"/>
              <a:t>As of November 18, 2020:</a:t>
            </a:r>
          </a:p>
          <a:p>
            <a:endParaRPr lang="en-US" dirty="0"/>
          </a:p>
          <a:p>
            <a:pPr lvl="1">
              <a:buClr>
                <a:srgbClr val="0070C0"/>
              </a:buClr>
              <a:buFont typeface="Wingdings" panose="05000000000000000000" pitchFamily="2" charset="2"/>
              <a:buChar char="Ø"/>
            </a:pPr>
            <a:r>
              <a:rPr lang="en-US" sz="2000" dirty="0"/>
              <a:t> 359 Ombuds have taken the exam (92% have passed). </a:t>
            </a:r>
          </a:p>
          <a:p>
            <a:pPr marL="617220" lvl="1" indent="-342900">
              <a:buFont typeface="Wingdings" panose="05000000000000000000" pitchFamily="2" charset="2"/>
              <a:buChar char="Ø"/>
            </a:pPr>
            <a:endParaRPr lang="en-US" sz="2000" dirty="0"/>
          </a:p>
          <a:p>
            <a:pPr lvl="1">
              <a:buClr>
                <a:srgbClr val="0070C0"/>
              </a:buClr>
              <a:buFont typeface="Wingdings" panose="05000000000000000000" pitchFamily="2" charset="2"/>
              <a:buChar char="Ø"/>
            </a:pPr>
            <a:r>
              <a:rPr lang="en-US" sz="2000" dirty="0"/>
              <a:t>117 individuals are currently certified.  </a:t>
            </a:r>
          </a:p>
          <a:p>
            <a:pPr marL="937260" lvl="2" indent="-342900">
              <a:buClr>
                <a:srgbClr val="0070C0"/>
              </a:buClr>
              <a:buFont typeface="Wingdings" panose="05000000000000000000" pitchFamily="2" charset="2"/>
              <a:buChar char="Ø"/>
            </a:pPr>
            <a:endParaRPr lang="en-US" sz="2000" dirty="0"/>
          </a:p>
          <a:p>
            <a:pPr lvl="1">
              <a:buClr>
                <a:srgbClr val="0070C0"/>
              </a:buClr>
              <a:buFont typeface="Wingdings" panose="05000000000000000000" pitchFamily="2" charset="2"/>
              <a:buChar char="Ø"/>
            </a:pPr>
            <a:r>
              <a:rPr lang="en-US" sz="2000" dirty="0"/>
              <a:t> 25 Ombuds from 14 different countries outside of the US have received certification.</a:t>
            </a:r>
          </a:p>
        </p:txBody>
      </p:sp>
      <p:sp>
        <p:nvSpPr>
          <p:cNvPr id="5" name="Slide Number Placeholder 4"/>
          <p:cNvSpPr>
            <a:spLocks noGrp="1"/>
          </p:cNvSpPr>
          <p:nvPr>
            <p:ph type="sldNum" sz="quarter" idx="12"/>
          </p:nvPr>
        </p:nvSpPr>
        <p:spPr/>
        <p:txBody>
          <a:bodyPr/>
          <a:lstStyle/>
          <a:p>
            <a:fld id="{740046F7-D4DA-48E1-941C-0846D405030E}" type="slidenum">
              <a:rPr lang="en-US" smtClean="0"/>
              <a:t>16</a:t>
            </a:fld>
            <a:endParaRPr lang="en-US" dirty="0"/>
          </a:p>
        </p:txBody>
      </p:sp>
    </p:spTree>
    <p:extLst>
      <p:ext uri="{BB962C8B-B14F-4D97-AF65-F5344CB8AC3E}">
        <p14:creationId xmlns:p14="http://schemas.microsoft.com/office/powerpoint/2010/main" val="683623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994904" cy="1499616"/>
          </a:xfrm>
        </p:spPr>
        <p:txBody>
          <a:bodyPr>
            <a:normAutofit/>
          </a:bodyPr>
          <a:lstStyle/>
          <a:p>
            <a:r>
              <a:rPr lang="en-US" dirty="0">
                <a:solidFill>
                  <a:srgbClr val="0070C0"/>
                </a:solidFill>
              </a:rPr>
              <a:t>CO-OP</a:t>
            </a:r>
            <a:r>
              <a:rPr lang="en-US" sz="3200" dirty="0">
                <a:solidFill>
                  <a:schemeClr val="accent2"/>
                </a:solidFill>
              </a:rPr>
              <a:t>®</a:t>
            </a:r>
            <a:r>
              <a:rPr lang="en-US" dirty="0">
                <a:solidFill>
                  <a:srgbClr val="0070C0"/>
                </a:solidFill>
              </a:rPr>
              <a:t> certification</a:t>
            </a:r>
          </a:p>
        </p:txBody>
      </p:sp>
      <p:sp>
        <p:nvSpPr>
          <p:cNvPr id="3" name="Content Placeholder 2"/>
          <p:cNvSpPr>
            <a:spLocks noGrp="1"/>
          </p:cNvSpPr>
          <p:nvPr>
            <p:ph idx="1"/>
          </p:nvPr>
        </p:nvSpPr>
        <p:spPr>
          <a:xfrm>
            <a:off x="609600" y="1905000"/>
            <a:ext cx="8153400" cy="4343400"/>
          </a:xfrm>
        </p:spPr>
        <p:txBody>
          <a:bodyPr>
            <a:normAutofit lnSpcReduction="10000"/>
          </a:bodyPr>
          <a:lstStyle/>
          <a:p>
            <a:r>
              <a:rPr lang="en-US" sz="1800" dirty="0"/>
              <a:t>In general, applicants whose practice and/or program fully aligns to the IOA Standards of Practice (SOP) will be granted certification.  The following are examples of situations in which the standards are not being met and the individual cannot be  CO-OP® certified.   </a:t>
            </a:r>
            <a:endParaRPr lang="en-US" dirty="0"/>
          </a:p>
          <a:p>
            <a:pPr marL="0">
              <a:spcBef>
                <a:spcPts val="0"/>
              </a:spcBef>
              <a:spcAft>
                <a:spcPts val="0"/>
              </a:spcAft>
            </a:pPr>
            <a:endParaRPr lang="en-US" sz="1800" dirty="0"/>
          </a:p>
          <a:p>
            <a:pPr lvl="1">
              <a:buClr>
                <a:srgbClr val="0070C0"/>
              </a:buClr>
              <a:buFont typeface="Wingdings" panose="05000000000000000000" pitchFamily="2" charset="2"/>
              <a:buChar char="Ø"/>
            </a:pPr>
            <a:r>
              <a:rPr lang="en-US" sz="1800" dirty="0"/>
              <a:t> An applicant is not in an ombuds position or has not been in an ombuds position for at least one year (2000 hours) at the time of application</a:t>
            </a:r>
          </a:p>
          <a:p>
            <a:pPr lvl="1">
              <a:buClr>
                <a:srgbClr val="0070C0"/>
              </a:buClr>
              <a:buFont typeface="Wingdings" panose="05000000000000000000" pitchFamily="2" charset="2"/>
              <a:buChar char="Ø"/>
            </a:pPr>
            <a:r>
              <a:rPr lang="en-US" sz="1800" dirty="0"/>
              <a:t> An ombuds program and/or the ombuds are not independent from other organizational entities; they are misaligned to or affiliated with a compliance function; they hold another position in the organization, which creates a conflict or interest or the perception of not being independent or neutral. </a:t>
            </a:r>
            <a:r>
              <a:rPr lang="en-US" sz="1800" dirty="0">
                <a:solidFill>
                  <a:schemeClr val="tx1">
                    <a:lumMod val="50000"/>
                    <a:lumOff val="50000"/>
                  </a:schemeClr>
                </a:solidFill>
              </a:rPr>
              <a:t>(SOPs 1.1, 1.2, 2.3, 2.4)</a:t>
            </a:r>
          </a:p>
          <a:p>
            <a:pPr lvl="1">
              <a:buClr>
                <a:srgbClr val="0070C0"/>
              </a:buClr>
              <a:buFont typeface="Wingdings" panose="05000000000000000000" pitchFamily="2" charset="2"/>
              <a:buChar char="Ø"/>
            </a:pPr>
            <a:r>
              <a:rPr lang="en-US" sz="1800" dirty="0"/>
              <a:t> An ombuds has exceptions to confidentiality that go beyond an “imminent risk of serious harm”; a university ombuds is a mandatory reporter under Title IX and/or Clery Act </a:t>
            </a:r>
            <a:r>
              <a:rPr lang="en-US" sz="1800" dirty="0">
                <a:solidFill>
                  <a:schemeClr val="tx1">
                    <a:lumMod val="50000"/>
                    <a:lumOff val="50000"/>
                  </a:schemeClr>
                </a:solidFill>
              </a:rPr>
              <a:t>(SOP 3.1)</a:t>
            </a:r>
          </a:p>
          <a:p>
            <a:pPr lvl="1">
              <a:buClr>
                <a:srgbClr val="0070C0"/>
              </a:buClr>
              <a:buFont typeface="Wingdings" panose="05000000000000000000" pitchFamily="2" charset="2"/>
              <a:buChar char="Ø"/>
            </a:pPr>
            <a:r>
              <a:rPr lang="en-US" sz="1800" dirty="0"/>
              <a:t> An ombuds has the authority to formally investigate an issue, or creates and maintains records containing identifying information </a:t>
            </a:r>
            <a:r>
              <a:rPr lang="en-US" sz="1800" dirty="0">
                <a:solidFill>
                  <a:schemeClr val="tx1">
                    <a:lumMod val="50000"/>
                    <a:lumOff val="50000"/>
                  </a:schemeClr>
                </a:solidFill>
              </a:rPr>
              <a:t>(SOPs 4.5, 4.6)</a:t>
            </a:r>
          </a:p>
        </p:txBody>
      </p:sp>
      <p:sp>
        <p:nvSpPr>
          <p:cNvPr id="5" name="Slide Number Placeholder 4"/>
          <p:cNvSpPr>
            <a:spLocks noGrp="1"/>
          </p:cNvSpPr>
          <p:nvPr>
            <p:ph type="sldNum" sz="quarter" idx="12"/>
          </p:nvPr>
        </p:nvSpPr>
        <p:spPr/>
        <p:txBody>
          <a:bodyPr/>
          <a:lstStyle/>
          <a:p>
            <a:fld id="{740046F7-D4DA-48E1-941C-0846D405030E}" type="slidenum">
              <a:rPr lang="en-US" smtClean="0"/>
              <a:t>17</a:t>
            </a:fld>
            <a:endParaRPr lang="en-US" dirty="0"/>
          </a:p>
        </p:txBody>
      </p:sp>
    </p:spTree>
    <p:extLst>
      <p:ext uri="{BB962C8B-B14F-4D97-AF65-F5344CB8AC3E}">
        <p14:creationId xmlns:p14="http://schemas.microsoft.com/office/powerpoint/2010/main" val="30191516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rPr>
              <a:t>Candidate for CO-OP® Credential</a:t>
            </a:r>
          </a:p>
        </p:txBody>
      </p:sp>
      <p:sp>
        <p:nvSpPr>
          <p:cNvPr id="3" name="Slide Number Placeholder 2"/>
          <p:cNvSpPr>
            <a:spLocks noGrp="1"/>
          </p:cNvSpPr>
          <p:nvPr>
            <p:ph type="sldNum" sz="quarter" idx="12"/>
          </p:nvPr>
        </p:nvSpPr>
        <p:spPr/>
        <p:txBody>
          <a:bodyPr/>
          <a:lstStyle/>
          <a:p>
            <a:fld id="{740046F7-D4DA-48E1-941C-0846D405030E}" type="slidenum">
              <a:rPr lang="en-US" smtClean="0"/>
              <a:t>18</a:t>
            </a:fld>
            <a:endParaRPr lang="en-US" dirty="0"/>
          </a:p>
        </p:txBody>
      </p:sp>
      <p:sp>
        <p:nvSpPr>
          <p:cNvPr id="4" name="Rectangle 3"/>
          <p:cNvSpPr/>
          <p:nvPr/>
        </p:nvSpPr>
        <p:spPr>
          <a:xfrm>
            <a:off x="381000" y="2362200"/>
            <a:ext cx="7747000" cy="4524315"/>
          </a:xfrm>
          <a:prstGeom prst="rect">
            <a:avLst/>
          </a:prstGeom>
        </p:spPr>
        <p:txBody>
          <a:bodyPr wrap="square">
            <a:spAutoFit/>
          </a:bodyPr>
          <a:lstStyle/>
          <a:p>
            <a:pPr lvl="1">
              <a:buClr>
                <a:srgbClr val="0070C0"/>
              </a:buClr>
              <a:buFont typeface="Wingdings" panose="05000000000000000000" pitchFamily="2" charset="2"/>
              <a:buChar char="Ø"/>
            </a:pPr>
            <a:r>
              <a:rPr lang="en-US" dirty="0"/>
              <a:t>To recertify as a Candidate for CO-OP ® , practitioners must complete the   same requirement for professional development hours (</a:t>
            </a:r>
            <a:r>
              <a:rPr lang="en-US" dirty="0" err="1"/>
              <a:t>pdh</a:t>
            </a:r>
            <a:r>
              <a:rPr lang="en-US" dirty="0"/>
              <a:t>) as CO-OP ® certified practitioners</a:t>
            </a:r>
          </a:p>
          <a:p>
            <a:pPr lvl="1">
              <a:buClr>
                <a:srgbClr val="0070C0"/>
              </a:buClr>
              <a:buFont typeface="Wingdings" panose="05000000000000000000" pitchFamily="2" charset="2"/>
              <a:buChar char="Ø"/>
            </a:pPr>
            <a:r>
              <a:rPr lang="en-US" dirty="0"/>
              <a:t>This step confirms that a candidate has passed the exam and has presented evidence of experience working as an organizational ombudsman for 1 year or 2000 hours</a:t>
            </a:r>
          </a:p>
          <a:p>
            <a:pPr lvl="1">
              <a:buClr>
                <a:srgbClr val="0070C0"/>
              </a:buClr>
              <a:buFont typeface="Wingdings" panose="05000000000000000000" pitchFamily="2" charset="2"/>
              <a:buChar char="Ø"/>
            </a:pPr>
            <a:r>
              <a:rPr lang="en-US" dirty="0"/>
              <a:t>This person has also held the title of Ombuds, Ombudsman or its equivalent within the last 4 years </a:t>
            </a:r>
          </a:p>
          <a:p>
            <a:pPr lvl="1">
              <a:buClr>
                <a:srgbClr val="0070C0"/>
              </a:buClr>
              <a:buFont typeface="Wingdings" panose="05000000000000000000" pitchFamily="2" charset="2"/>
              <a:buChar char="Ø"/>
            </a:pPr>
            <a:r>
              <a:rPr lang="en-US" dirty="0"/>
              <a:t>Has performed the role of an organizational ombuds, listening to concerns, helping to create options, weighing the pros and cons of the various options with visitors, coaching, escalating and providing other Ombuds services</a:t>
            </a:r>
          </a:p>
          <a:p>
            <a:pPr lvl="1">
              <a:buClr>
                <a:srgbClr val="0070C0"/>
              </a:buClr>
              <a:buFont typeface="Wingdings" panose="05000000000000000000" pitchFamily="2" charset="2"/>
              <a:buChar char="Ø"/>
            </a:pPr>
            <a:r>
              <a:rPr lang="en-US" dirty="0"/>
              <a:t>This individual </a:t>
            </a:r>
            <a:r>
              <a:rPr lang="en-US" b="1" dirty="0"/>
              <a:t>does not have to be </a:t>
            </a:r>
            <a:r>
              <a:rPr lang="en-US" dirty="0"/>
              <a:t>practicing to standards in all circumstances. Individuals who are designated Candidate for CO-OP® status will receive a detailed letter describing their status</a:t>
            </a:r>
          </a:p>
          <a:p>
            <a:pPr lvl="1">
              <a:buClr>
                <a:srgbClr val="0070C0"/>
              </a:buClr>
              <a:buFont typeface="Wingdings" panose="05000000000000000000" pitchFamily="2" charset="2"/>
              <a:buChar char="Ø"/>
            </a:pPr>
            <a:endParaRPr lang="en-US" dirty="0"/>
          </a:p>
          <a:p>
            <a:pPr lvl="1">
              <a:buClr>
                <a:srgbClr val="0070C0"/>
              </a:buClr>
              <a:buFont typeface="Wingdings" panose="05000000000000000000" pitchFamily="2" charset="2"/>
              <a:buChar char="Ø"/>
            </a:pPr>
            <a:endParaRPr lang="en-US" dirty="0"/>
          </a:p>
        </p:txBody>
      </p:sp>
    </p:spTree>
    <p:extLst>
      <p:ext uri="{BB962C8B-B14F-4D97-AF65-F5344CB8AC3E}">
        <p14:creationId xmlns:p14="http://schemas.microsoft.com/office/powerpoint/2010/main" val="19269360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rPr>
              <a:t>Inactive Status</a:t>
            </a:r>
          </a:p>
        </p:txBody>
      </p:sp>
      <p:sp>
        <p:nvSpPr>
          <p:cNvPr id="3" name="Slide Number Placeholder 2"/>
          <p:cNvSpPr>
            <a:spLocks noGrp="1"/>
          </p:cNvSpPr>
          <p:nvPr>
            <p:ph type="sldNum" sz="quarter" idx="12"/>
          </p:nvPr>
        </p:nvSpPr>
        <p:spPr/>
        <p:txBody>
          <a:bodyPr/>
          <a:lstStyle/>
          <a:p>
            <a:fld id="{740046F7-D4DA-48E1-941C-0846D405030E}" type="slidenum">
              <a:rPr lang="en-US" smtClean="0"/>
              <a:t>19</a:t>
            </a:fld>
            <a:endParaRPr lang="en-US" dirty="0"/>
          </a:p>
        </p:txBody>
      </p:sp>
      <p:sp>
        <p:nvSpPr>
          <p:cNvPr id="4" name="Rectangle 3"/>
          <p:cNvSpPr/>
          <p:nvPr/>
        </p:nvSpPr>
        <p:spPr>
          <a:xfrm>
            <a:off x="304800" y="1997839"/>
            <a:ext cx="7823200" cy="4247317"/>
          </a:xfrm>
          <a:prstGeom prst="rect">
            <a:avLst/>
          </a:prstGeom>
        </p:spPr>
        <p:txBody>
          <a:bodyPr wrap="square">
            <a:spAutoFit/>
          </a:bodyPr>
          <a:lstStyle/>
          <a:p>
            <a:pPr lvl="1">
              <a:buClr>
                <a:srgbClr val="0070C0"/>
              </a:buClr>
              <a:buFont typeface="Wingdings" panose="05000000000000000000" pitchFamily="2" charset="2"/>
              <a:buChar char="Ø"/>
            </a:pPr>
            <a:r>
              <a:rPr lang="en-US" dirty="0"/>
              <a:t>Any CO-OP® who experiences a change in job or organizational requirements which affects their ability to practice to standards can notify the Eligibility or Recertification Committee of the change and their need to be put into “inactive status.” </a:t>
            </a:r>
          </a:p>
          <a:p>
            <a:pPr lvl="1">
              <a:buClr>
                <a:srgbClr val="0070C0"/>
              </a:buClr>
              <a:buFont typeface="Wingdings" panose="05000000000000000000" pitchFamily="2" charset="2"/>
              <a:buChar char="Ø"/>
            </a:pPr>
            <a:r>
              <a:rPr lang="en-US" dirty="0"/>
              <a:t>An individual in inactive status will not be able to use the CO-OP® credential on resumes or business cards. </a:t>
            </a:r>
          </a:p>
          <a:p>
            <a:pPr lvl="1">
              <a:buClr>
                <a:srgbClr val="0070C0"/>
              </a:buClr>
              <a:buFont typeface="Wingdings" panose="05000000000000000000" pitchFamily="2" charset="2"/>
              <a:buChar char="Ø"/>
            </a:pPr>
            <a:r>
              <a:rPr lang="en-US" dirty="0"/>
              <a:t>The individual also will not be listed on the certification website or in the IOA Conference booklet as a CO-OP®. </a:t>
            </a:r>
          </a:p>
          <a:p>
            <a:pPr lvl="1">
              <a:buClr>
                <a:srgbClr val="0070C0"/>
              </a:buClr>
              <a:buFont typeface="Wingdings" panose="05000000000000000000" pitchFamily="2" charset="2"/>
              <a:buChar char="Ø"/>
            </a:pPr>
            <a:r>
              <a:rPr lang="en-US" dirty="0"/>
              <a:t>Individuals will be reinstated if they can demonstrate that they are able once again to practice to standards. </a:t>
            </a:r>
          </a:p>
          <a:p>
            <a:pPr lvl="1">
              <a:buClr>
                <a:srgbClr val="0070C0"/>
              </a:buClr>
              <a:buFont typeface="Wingdings" panose="05000000000000000000" pitchFamily="2" charset="2"/>
              <a:buChar char="Ø"/>
            </a:pPr>
            <a:r>
              <a:rPr lang="en-US" dirty="0"/>
              <a:t>They would be expected to provide evidence of 60 hours of professional development within the four years prior to reinstatement,</a:t>
            </a:r>
          </a:p>
          <a:p>
            <a:pPr lvl="1">
              <a:buClr>
                <a:srgbClr val="0070C0"/>
              </a:buClr>
              <a:buFont typeface="Wingdings" panose="05000000000000000000" pitchFamily="2" charset="2"/>
              <a:buChar char="Ø"/>
            </a:pPr>
            <a:r>
              <a:rPr lang="en-US" dirty="0"/>
              <a:t>To recertify as a Candidate for CO-OP ® , practitioners must complete the same requirement for professional development hours (</a:t>
            </a:r>
            <a:r>
              <a:rPr lang="en-US" dirty="0" err="1"/>
              <a:t>pdh</a:t>
            </a:r>
            <a:r>
              <a:rPr lang="en-US" dirty="0"/>
              <a:t>) as CO-OP ® certified practitioners</a:t>
            </a:r>
          </a:p>
        </p:txBody>
      </p:sp>
    </p:spTree>
    <p:extLst>
      <p:ext uri="{BB962C8B-B14F-4D97-AF65-F5344CB8AC3E}">
        <p14:creationId xmlns:p14="http://schemas.microsoft.com/office/powerpoint/2010/main" val="3208490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Connections:</a:t>
            </a:r>
          </a:p>
        </p:txBody>
      </p:sp>
      <p:sp>
        <p:nvSpPr>
          <p:cNvPr id="3" name="Content Placeholder 2"/>
          <p:cNvSpPr>
            <a:spLocks noGrp="1"/>
          </p:cNvSpPr>
          <p:nvPr>
            <p:ph idx="1"/>
          </p:nvPr>
        </p:nvSpPr>
        <p:spPr>
          <a:xfrm>
            <a:off x="768096" y="2438400"/>
            <a:ext cx="3651504" cy="4023360"/>
          </a:xfrm>
        </p:spPr>
        <p:txBody>
          <a:bodyPr>
            <a:normAutofit fontScale="70000" lnSpcReduction="20000"/>
          </a:bodyPr>
          <a:lstStyle/>
          <a:p>
            <a:r>
              <a:rPr lang="en-US" dirty="0"/>
              <a:t>Dial by your location</a:t>
            </a:r>
          </a:p>
          <a:p>
            <a:r>
              <a:rPr lang="en-US" dirty="0"/>
              <a:t>        +1 646 876 9923 US (New York)</a:t>
            </a:r>
          </a:p>
          <a:p>
            <a:r>
              <a:rPr lang="en-US" dirty="0"/>
              <a:t>        +1 312 626 6799 US (Chicago)</a:t>
            </a:r>
          </a:p>
          <a:p>
            <a:r>
              <a:rPr lang="en-US" dirty="0"/>
              <a:t>        +1 301 715 8592 US (Washington D.C)</a:t>
            </a:r>
          </a:p>
          <a:p>
            <a:r>
              <a:rPr lang="en-US" dirty="0"/>
              <a:t>        +1 669 900 6833 US (San Jose)</a:t>
            </a:r>
          </a:p>
          <a:p>
            <a:r>
              <a:rPr lang="en-US" dirty="0"/>
              <a:t>        +1 253 215 8782 US (Tacoma)</a:t>
            </a:r>
          </a:p>
          <a:p>
            <a:r>
              <a:rPr lang="en-US" dirty="0"/>
              <a:t>        +1 346 248 7799 US (Houston)</a:t>
            </a:r>
          </a:p>
          <a:p>
            <a:r>
              <a:rPr lang="en-US" dirty="0"/>
              <a:t>Meeting ID: 997 4008 1731</a:t>
            </a:r>
          </a:p>
          <a:p>
            <a:r>
              <a:rPr lang="en-US" dirty="0"/>
              <a:t>Passcode: 279734</a:t>
            </a:r>
          </a:p>
          <a:p>
            <a:r>
              <a:rPr lang="en-US" dirty="0"/>
              <a:t>Find your local number:</a:t>
            </a:r>
          </a:p>
          <a:p>
            <a:r>
              <a:rPr lang="en-US" dirty="0"/>
              <a:t> </a:t>
            </a:r>
            <a:r>
              <a:rPr lang="en-US" dirty="0">
                <a:hlinkClick r:id="rId2"/>
              </a:rPr>
              <a:t>https://columbiauniversity.zoom.us/u/abBw0PALTs</a:t>
            </a:r>
            <a:endParaRPr lang="en-US" dirty="0"/>
          </a:p>
          <a:p>
            <a:endParaRPr lang="en-US" dirty="0"/>
          </a:p>
        </p:txBody>
      </p:sp>
      <p:sp>
        <p:nvSpPr>
          <p:cNvPr id="4" name="Slide Number Placeholder 3"/>
          <p:cNvSpPr>
            <a:spLocks noGrp="1"/>
          </p:cNvSpPr>
          <p:nvPr>
            <p:ph type="sldNum" sz="quarter" idx="12"/>
          </p:nvPr>
        </p:nvSpPr>
        <p:spPr/>
        <p:txBody>
          <a:bodyPr/>
          <a:lstStyle/>
          <a:p>
            <a:fld id="{740046F7-D4DA-48E1-941C-0846D405030E}" type="slidenum">
              <a:rPr lang="en-US" smtClean="0"/>
              <a:t>2</a:t>
            </a:fld>
            <a:endParaRPr lang="en-US" dirty="0"/>
          </a:p>
        </p:txBody>
      </p:sp>
      <p:sp>
        <p:nvSpPr>
          <p:cNvPr id="8" name="TextBox 7"/>
          <p:cNvSpPr txBox="1"/>
          <p:nvPr/>
        </p:nvSpPr>
        <p:spPr>
          <a:xfrm>
            <a:off x="4876800" y="2438400"/>
            <a:ext cx="3124200" cy="3962400"/>
          </a:xfrm>
          <a:prstGeom prst="rect">
            <a:avLst/>
          </a:prstGeom>
          <a:noFill/>
        </p:spPr>
        <p:txBody>
          <a:bodyPr wrap="square" rtlCol="0">
            <a:spAutoFit/>
          </a:bodyPr>
          <a:lstStyle/>
          <a:p>
            <a:endParaRPr lang="en-US" dirty="0"/>
          </a:p>
        </p:txBody>
      </p:sp>
      <p:sp>
        <p:nvSpPr>
          <p:cNvPr id="9" name="TextBox 8"/>
          <p:cNvSpPr txBox="1"/>
          <p:nvPr/>
        </p:nvSpPr>
        <p:spPr>
          <a:xfrm>
            <a:off x="4724400" y="2362200"/>
            <a:ext cx="3333750" cy="4031873"/>
          </a:xfrm>
          <a:prstGeom prst="rect">
            <a:avLst/>
          </a:prstGeom>
          <a:noFill/>
        </p:spPr>
        <p:txBody>
          <a:bodyPr wrap="square" rtlCol="0">
            <a:spAutoFit/>
          </a:bodyPr>
          <a:lstStyle/>
          <a:p>
            <a:r>
              <a:rPr lang="en-US" dirty="0"/>
              <a:t>Join by SIP</a:t>
            </a:r>
          </a:p>
          <a:p>
            <a:r>
              <a:rPr lang="en-US" sz="1400" u="sng" dirty="0">
                <a:hlinkClick r:id="rId3"/>
              </a:rPr>
              <a:t>99740081731@zoomcrc.com</a:t>
            </a:r>
            <a:endParaRPr lang="en-US" sz="1400" dirty="0"/>
          </a:p>
          <a:p>
            <a:r>
              <a:rPr lang="en-US" sz="1400" dirty="0"/>
              <a:t> </a:t>
            </a:r>
          </a:p>
          <a:p>
            <a:r>
              <a:rPr lang="en-US" sz="1400" dirty="0"/>
              <a:t>Join by H.323</a:t>
            </a:r>
          </a:p>
          <a:p>
            <a:r>
              <a:rPr lang="en-US" sz="1400" dirty="0"/>
              <a:t>162.255.37.11 (US West)</a:t>
            </a:r>
          </a:p>
          <a:p>
            <a:r>
              <a:rPr lang="en-US" sz="1400" dirty="0"/>
              <a:t>162.255.36.11 (US East)</a:t>
            </a:r>
          </a:p>
          <a:p>
            <a:r>
              <a:rPr lang="en-US" sz="1400" dirty="0"/>
              <a:t>221.122.88.195 (China)</a:t>
            </a:r>
          </a:p>
          <a:p>
            <a:r>
              <a:rPr lang="en-US" sz="1400" dirty="0"/>
              <a:t>115.114.131.7 (India Mumbai)</a:t>
            </a:r>
          </a:p>
          <a:p>
            <a:r>
              <a:rPr lang="en-US" sz="1400" dirty="0"/>
              <a:t>115.114.115.7 (India Hyderabad)</a:t>
            </a:r>
          </a:p>
          <a:p>
            <a:r>
              <a:rPr lang="en-US" sz="1400" dirty="0"/>
              <a:t>213.19.144.110 (Amsterdam Netherlands)</a:t>
            </a:r>
          </a:p>
          <a:p>
            <a:r>
              <a:rPr lang="en-US" sz="1400" dirty="0"/>
              <a:t>213.244.140.110 (Germany)</a:t>
            </a:r>
          </a:p>
          <a:p>
            <a:r>
              <a:rPr lang="en-US" sz="1400" dirty="0"/>
              <a:t>103.122.166.55 (Australia)</a:t>
            </a:r>
          </a:p>
          <a:p>
            <a:r>
              <a:rPr lang="en-US" sz="1400" dirty="0"/>
              <a:t>209.9.211.110 (Hong Kong SAR)</a:t>
            </a:r>
          </a:p>
          <a:p>
            <a:r>
              <a:rPr lang="en-US" sz="1400" dirty="0"/>
              <a:t>64.211.144.160 (Brazil)</a:t>
            </a:r>
          </a:p>
          <a:p>
            <a:r>
              <a:rPr lang="en-US" sz="1400" dirty="0"/>
              <a:t>69.174.57.160 (Canada)</a:t>
            </a:r>
          </a:p>
          <a:p>
            <a:r>
              <a:rPr lang="en-US" sz="1400" dirty="0"/>
              <a:t>207.226.132.110 (Japan)</a:t>
            </a:r>
          </a:p>
          <a:p>
            <a:r>
              <a:rPr lang="en-US" sz="1400" dirty="0"/>
              <a:t>Meeting ID: 997 4008 1731</a:t>
            </a:r>
          </a:p>
          <a:p>
            <a:r>
              <a:rPr lang="en-US" sz="1400" dirty="0"/>
              <a:t>Passcode: 279734</a:t>
            </a:r>
          </a:p>
        </p:txBody>
      </p:sp>
    </p:spTree>
    <p:extLst>
      <p:ext uri="{BB962C8B-B14F-4D97-AF65-F5344CB8AC3E}">
        <p14:creationId xmlns:p14="http://schemas.microsoft.com/office/powerpoint/2010/main" val="14731849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70C0"/>
                </a:solidFill>
              </a:rPr>
              <a:t>Eligibility Committee Members</a:t>
            </a:r>
          </a:p>
        </p:txBody>
      </p:sp>
      <p:sp>
        <p:nvSpPr>
          <p:cNvPr id="3" name="Content Placeholder 2"/>
          <p:cNvSpPr>
            <a:spLocks noGrp="1"/>
          </p:cNvSpPr>
          <p:nvPr>
            <p:ph idx="1"/>
          </p:nvPr>
        </p:nvSpPr>
        <p:spPr>
          <a:xfrm>
            <a:off x="768096" y="2084832"/>
            <a:ext cx="7290055" cy="4023360"/>
          </a:xfrm>
        </p:spPr>
        <p:txBody>
          <a:bodyPr>
            <a:normAutofit/>
          </a:bodyPr>
          <a:lstStyle/>
          <a:p>
            <a:pPr marL="0" indent="0">
              <a:buNone/>
            </a:pPr>
            <a:endParaRPr lang="en-US" dirty="0"/>
          </a:p>
          <a:p>
            <a:r>
              <a:rPr lang="en-US" dirty="0"/>
              <a:t>Joan Waters (Chair) – Columbia University</a:t>
            </a:r>
          </a:p>
          <a:p>
            <a:r>
              <a:rPr lang="en-US" dirty="0"/>
              <a:t>Brian Bloch – Department of the Interior</a:t>
            </a:r>
          </a:p>
          <a:p>
            <a:r>
              <a:rPr lang="en-US" dirty="0"/>
              <a:t>William King - Virginia Commonwealth University</a:t>
            </a:r>
          </a:p>
        </p:txBody>
      </p:sp>
      <p:sp>
        <p:nvSpPr>
          <p:cNvPr id="5" name="Slide Number Placeholder 4"/>
          <p:cNvSpPr>
            <a:spLocks noGrp="1"/>
          </p:cNvSpPr>
          <p:nvPr>
            <p:ph type="sldNum" sz="quarter" idx="12"/>
          </p:nvPr>
        </p:nvSpPr>
        <p:spPr/>
        <p:txBody>
          <a:bodyPr/>
          <a:lstStyle/>
          <a:p>
            <a:fld id="{740046F7-D4DA-48E1-941C-0846D405030E}" type="slidenum">
              <a:rPr lang="en-US" smtClean="0"/>
              <a:t>20</a:t>
            </a:fld>
            <a:endParaRPr lang="en-US" dirty="0"/>
          </a:p>
        </p:txBody>
      </p:sp>
    </p:spTree>
    <p:extLst>
      <p:ext uri="{BB962C8B-B14F-4D97-AF65-F5344CB8AC3E}">
        <p14:creationId xmlns:p14="http://schemas.microsoft.com/office/powerpoint/2010/main" val="471763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Additional Information</a:t>
            </a:r>
          </a:p>
        </p:txBody>
      </p:sp>
      <p:sp>
        <p:nvSpPr>
          <p:cNvPr id="4" name="Content Placeholder 3"/>
          <p:cNvSpPr>
            <a:spLocks noGrp="1"/>
          </p:cNvSpPr>
          <p:nvPr>
            <p:ph idx="1"/>
          </p:nvPr>
        </p:nvSpPr>
        <p:spPr/>
        <p:txBody>
          <a:bodyPr>
            <a:normAutofit/>
          </a:bodyPr>
          <a:lstStyle/>
          <a:p>
            <a:pPr marL="0" algn="ctr">
              <a:spcBef>
                <a:spcPts val="0"/>
              </a:spcBef>
              <a:spcAft>
                <a:spcPts val="0"/>
              </a:spcAft>
            </a:pPr>
            <a:r>
              <a:rPr lang="en-US" sz="2800" dirty="0"/>
              <a:t>Questions and Answers</a:t>
            </a:r>
          </a:p>
          <a:p>
            <a:pPr marL="0">
              <a:spcBef>
                <a:spcPts val="0"/>
              </a:spcBef>
              <a:spcAft>
                <a:spcPts val="0"/>
              </a:spcAft>
            </a:pPr>
            <a:endParaRPr lang="en-US" dirty="0"/>
          </a:p>
          <a:p>
            <a:pPr marL="0">
              <a:spcBef>
                <a:spcPts val="0"/>
              </a:spcBef>
              <a:spcAft>
                <a:spcPts val="0"/>
              </a:spcAft>
            </a:pPr>
            <a:endParaRPr lang="en-US" dirty="0"/>
          </a:p>
          <a:p>
            <a:pPr marL="0">
              <a:spcBef>
                <a:spcPts val="0"/>
              </a:spcBef>
              <a:spcAft>
                <a:spcPts val="0"/>
              </a:spcAft>
            </a:pPr>
            <a:endParaRPr lang="en-US" dirty="0">
              <a:solidFill>
                <a:srgbClr val="0070C0"/>
              </a:solidFill>
            </a:endParaRPr>
          </a:p>
          <a:p>
            <a:pPr marL="0">
              <a:spcBef>
                <a:spcPts val="0"/>
              </a:spcBef>
              <a:spcAft>
                <a:spcPts val="0"/>
              </a:spcAft>
            </a:pPr>
            <a:r>
              <a:rPr lang="en-US" dirty="0">
                <a:solidFill>
                  <a:srgbClr val="0070C0"/>
                </a:solidFill>
              </a:rPr>
              <a:t>CONTACT INFORMATION</a:t>
            </a:r>
          </a:p>
          <a:p>
            <a:pPr marL="0">
              <a:spcBef>
                <a:spcPts val="0"/>
              </a:spcBef>
              <a:spcAft>
                <a:spcPts val="0"/>
              </a:spcAft>
            </a:pPr>
            <a:endParaRPr lang="en-US" dirty="0"/>
          </a:p>
          <a:p>
            <a:pPr marL="0">
              <a:spcBef>
                <a:spcPts val="0"/>
              </a:spcBef>
              <a:spcAft>
                <a:spcPts val="0"/>
              </a:spcAft>
            </a:pPr>
            <a:r>
              <a:rPr lang="en-US" dirty="0"/>
              <a:t>Joan Waters</a:t>
            </a:r>
          </a:p>
          <a:p>
            <a:pPr marL="0">
              <a:spcBef>
                <a:spcPts val="0"/>
              </a:spcBef>
              <a:spcAft>
                <a:spcPts val="0"/>
              </a:spcAft>
            </a:pPr>
            <a:r>
              <a:rPr lang="en-US" dirty="0"/>
              <a:t>212-854-1234</a:t>
            </a:r>
          </a:p>
          <a:p>
            <a:pPr marL="0">
              <a:spcBef>
                <a:spcPts val="0"/>
              </a:spcBef>
              <a:spcAft>
                <a:spcPts val="0"/>
              </a:spcAft>
            </a:pPr>
            <a:r>
              <a:rPr lang="en-US" dirty="0">
                <a:hlinkClick r:id="rId2"/>
              </a:rPr>
              <a:t>jcw2199@columbia.edu</a:t>
            </a:r>
            <a:r>
              <a:rPr lang="en-US" dirty="0"/>
              <a:t> </a:t>
            </a:r>
          </a:p>
          <a:p>
            <a:pPr marL="0">
              <a:spcBef>
                <a:spcPts val="0"/>
              </a:spcBef>
              <a:spcAft>
                <a:spcPts val="0"/>
              </a:spcAft>
            </a:pPr>
            <a:endParaRPr lang="en-US" dirty="0"/>
          </a:p>
          <a:p>
            <a:pPr marL="0">
              <a:spcBef>
                <a:spcPts val="0"/>
              </a:spcBef>
              <a:spcAft>
                <a:spcPts val="0"/>
              </a:spcAft>
            </a:pPr>
            <a:r>
              <a:rPr lang="en-US" dirty="0"/>
              <a:t>Guy Weber</a:t>
            </a:r>
          </a:p>
          <a:p>
            <a:pPr marL="0">
              <a:spcBef>
                <a:spcPts val="0"/>
              </a:spcBef>
              <a:spcAft>
                <a:spcPts val="0"/>
              </a:spcAft>
            </a:pPr>
            <a:r>
              <a:rPr lang="en-US" dirty="0"/>
              <a:t>314-676-6907</a:t>
            </a:r>
          </a:p>
          <a:p>
            <a:pPr marL="0">
              <a:spcBef>
                <a:spcPts val="0"/>
              </a:spcBef>
              <a:spcAft>
                <a:spcPts val="0"/>
              </a:spcAft>
            </a:pPr>
            <a:r>
              <a:rPr lang="en-US" dirty="0">
                <a:hlinkClick r:id="rId3"/>
              </a:rPr>
              <a:t>guy.j.weber@nga.mil</a:t>
            </a:r>
            <a:endParaRPr lang="en-US" dirty="0"/>
          </a:p>
          <a:p>
            <a:pPr marL="0">
              <a:spcBef>
                <a:spcPts val="0"/>
              </a:spcBef>
              <a:spcAft>
                <a:spcPts val="0"/>
              </a:spcAft>
            </a:pPr>
            <a:endParaRPr lang="en-US" dirty="0"/>
          </a:p>
        </p:txBody>
      </p:sp>
      <p:sp>
        <p:nvSpPr>
          <p:cNvPr id="5" name="Slide Number Placeholder 4"/>
          <p:cNvSpPr>
            <a:spLocks noGrp="1"/>
          </p:cNvSpPr>
          <p:nvPr>
            <p:ph type="sldNum" sz="quarter" idx="12"/>
          </p:nvPr>
        </p:nvSpPr>
        <p:spPr/>
        <p:txBody>
          <a:bodyPr/>
          <a:lstStyle/>
          <a:p>
            <a:fld id="{740046F7-D4DA-48E1-941C-0846D405030E}" type="slidenum">
              <a:rPr lang="en-US" smtClean="0"/>
              <a:t>21</a:t>
            </a:fld>
            <a:endParaRPr lang="en-US" dirty="0"/>
          </a:p>
        </p:txBody>
      </p:sp>
    </p:spTree>
    <p:extLst>
      <p:ext uri="{BB962C8B-B14F-4D97-AF65-F5344CB8AC3E}">
        <p14:creationId xmlns:p14="http://schemas.microsoft.com/office/powerpoint/2010/main" val="840319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Organizational Chart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33906384"/>
              </p:ext>
            </p:extLst>
          </p:nvPr>
        </p:nvGraphicFramePr>
        <p:xfrm>
          <a:off x="1524000" y="1981200"/>
          <a:ext cx="6096000" cy="373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740046F7-D4DA-48E1-941C-0846D405030E}" type="slidenum">
              <a:rPr lang="en-US" smtClean="0"/>
              <a:t>3</a:t>
            </a:fld>
            <a:endParaRPr lang="en-US" dirty="0"/>
          </a:p>
        </p:txBody>
      </p:sp>
    </p:spTree>
    <p:extLst>
      <p:ext uri="{BB962C8B-B14F-4D97-AF65-F5344CB8AC3E}">
        <p14:creationId xmlns:p14="http://schemas.microsoft.com/office/powerpoint/2010/main" val="1831435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Purpose of Certification</a:t>
            </a:r>
          </a:p>
        </p:txBody>
      </p:sp>
      <p:sp>
        <p:nvSpPr>
          <p:cNvPr id="3" name="Content Placeholder 2"/>
          <p:cNvSpPr>
            <a:spLocks noGrp="1"/>
          </p:cNvSpPr>
          <p:nvPr>
            <p:ph idx="1"/>
          </p:nvPr>
        </p:nvSpPr>
        <p:spPr>
          <a:xfrm>
            <a:off x="685800" y="1981200"/>
            <a:ext cx="8043672" cy="4343400"/>
          </a:xfrm>
        </p:spPr>
        <p:txBody>
          <a:bodyPr>
            <a:normAutofit/>
          </a:bodyPr>
          <a:lstStyle/>
          <a:p>
            <a:r>
              <a:rPr lang="en-US" sz="2800" dirty="0"/>
              <a:t>To promote, examine and maintain standards for the advancement of organizational ombudsmanry. It does so by identifying -- for organizational ombudsman practitioners, their organizations, and the public -- those organizational ombudsman who have voluntarily sought and obtained certification.</a:t>
            </a:r>
          </a:p>
        </p:txBody>
      </p:sp>
      <p:sp>
        <p:nvSpPr>
          <p:cNvPr id="5" name="Slide Number Placeholder 4"/>
          <p:cNvSpPr>
            <a:spLocks noGrp="1"/>
          </p:cNvSpPr>
          <p:nvPr>
            <p:ph type="sldNum" sz="quarter" idx="12"/>
          </p:nvPr>
        </p:nvSpPr>
        <p:spPr/>
        <p:txBody>
          <a:bodyPr/>
          <a:lstStyle/>
          <a:p>
            <a:fld id="{740046F7-D4DA-48E1-941C-0846D405030E}" type="slidenum">
              <a:rPr lang="en-US" smtClean="0"/>
              <a:t>4</a:t>
            </a:fld>
            <a:endParaRPr lang="en-US" dirty="0"/>
          </a:p>
        </p:txBody>
      </p:sp>
    </p:spTree>
    <p:extLst>
      <p:ext uri="{BB962C8B-B14F-4D97-AF65-F5344CB8AC3E}">
        <p14:creationId xmlns:p14="http://schemas.microsoft.com/office/powerpoint/2010/main" val="3971834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Intent of Certification</a:t>
            </a:r>
          </a:p>
        </p:txBody>
      </p:sp>
      <p:sp>
        <p:nvSpPr>
          <p:cNvPr id="3" name="Content Placeholder 2"/>
          <p:cNvSpPr>
            <a:spLocks noGrp="1"/>
          </p:cNvSpPr>
          <p:nvPr>
            <p:ph idx="1"/>
          </p:nvPr>
        </p:nvSpPr>
        <p:spPr>
          <a:xfrm>
            <a:off x="768096" y="2088740"/>
            <a:ext cx="7290055" cy="4023360"/>
          </a:xfrm>
        </p:spPr>
        <p:txBody>
          <a:bodyPr>
            <a:normAutofit/>
          </a:bodyPr>
          <a:lstStyle/>
          <a:p>
            <a:pPr>
              <a:buClr>
                <a:srgbClr val="0070C0"/>
              </a:buClr>
              <a:buFont typeface="Wingdings" panose="05000000000000000000" pitchFamily="2" charset="2"/>
              <a:buChar char="Ø"/>
            </a:pPr>
            <a:r>
              <a:rPr lang="en-US" dirty="0"/>
              <a:t> To promote visibility for Certified Organizational-Ombudsman Practitioners® and practitioners who are Candidate for CO-OP® </a:t>
            </a:r>
          </a:p>
          <a:p>
            <a:pPr>
              <a:buClr>
                <a:srgbClr val="0070C0"/>
              </a:buClr>
              <a:buFont typeface="Wingdings" panose="05000000000000000000" pitchFamily="2" charset="2"/>
              <a:buChar char="Ø"/>
            </a:pPr>
            <a:r>
              <a:rPr lang="en-US" dirty="0"/>
              <a:t> To acknowledge that there is a body of knowledge and experience required to be an organizational ombudsman practitioner, and that certification demonstrates that an individual has that knowledge and experience; </a:t>
            </a:r>
          </a:p>
          <a:p>
            <a:pPr>
              <a:buClr>
                <a:srgbClr val="0070C0"/>
              </a:buClr>
              <a:buFont typeface="Wingdings" panose="05000000000000000000" pitchFamily="2" charset="2"/>
              <a:buChar char="Ø"/>
            </a:pPr>
            <a:r>
              <a:rPr lang="en-US" dirty="0"/>
              <a:t> To ensure consistent adherence to the key ethical values and Standards of Practice of the organizational ombudsman as defined by IOA; and to acknowledge practitioners who cannot fully adhere to the standards due to limitations imposed by their organization.</a:t>
            </a:r>
          </a:p>
          <a:p>
            <a:pPr>
              <a:buClr>
                <a:srgbClr val="0070C0"/>
              </a:buClr>
              <a:buFont typeface="Wingdings" panose="05000000000000000000" pitchFamily="2" charset="2"/>
              <a:buChar char="Ø"/>
            </a:pPr>
            <a:r>
              <a:rPr lang="en-US" dirty="0"/>
              <a:t> To enhance the status and credibility of the profession and present a reliable image to the public.</a:t>
            </a:r>
          </a:p>
          <a:p>
            <a:endParaRPr lang="en-US" dirty="0"/>
          </a:p>
        </p:txBody>
      </p:sp>
      <p:sp>
        <p:nvSpPr>
          <p:cNvPr id="5" name="Slide Number Placeholder 4"/>
          <p:cNvSpPr>
            <a:spLocks noGrp="1"/>
          </p:cNvSpPr>
          <p:nvPr>
            <p:ph type="sldNum" sz="quarter" idx="12"/>
          </p:nvPr>
        </p:nvSpPr>
        <p:spPr/>
        <p:txBody>
          <a:bodyPr/>
          <a:lstStyle/>
          <a:p>
            <a:fld id="{740046F7-D4DA-48E1-941C-0846D405030E}" type="slidenum">
              <a:rPr lang="en-US" smtClean="0"/>
              <a:t>5</a:t>
            </a:fld>
            <a:endParaRPr lang="en-US" dirty="0"/>
          </a:p>
        </p:txBody>
      </p:sp>
    </p:spTree>
    <p:extLst>
      <p:ext uri="{BB962C8B-B14F-4D97-AF65-F5344CB8AC3E}">
        <p14:creationId xmlns:p14="http://schemas.microsoft.com/office/powerpoint/2010/main" val="1731988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70C0"/>
                </a:solidFill>
              </a:rPr>
              <a:t>Requirements for Certification Eligibility</a:t>
            </a:r>
            <a:endParaRPr lang="en-US" dirty="0"/>
          </a:p>
        </p:txBody>
      </p:sp>
      <p:sp>
        <p:nvSpPr>
          <p:cNvPr id="3" name="Content Placeholder 2"/>
          <p:cNvSpPr>
            <a:spLocks noGrp="1"/>
          </p:cNvSpPr>
          <p:nvPr>
            <p:ph idx="1"/>
          </p:nvPr>
        </p:nvSpPr>
        <p:spPr>
          <a:xfrm>
            <a:off x="768095" y="2362200"/>
            <a:ext cx="7290055" cy="4023360"/>
          </a:xfrm>
        </p:spPr>
        <p:txBody>
          <a:bodyPr/>
          <a:lstStyle/>
          <a:p>
            <a:pPr marL="0" indent="0">
              <a:buNone/>
            </a:pPr>
            <a:r>
              <a:rPr lang="en-US" u="sng" dirty="0"/>
              <a:t>First Step Requirement:</a:t>
            </a:r>
          </a:p>
          <a:p>
            <a:pPr>
              <a:buClr>
                <a:srgbClr val="0070C0"/>
              </a:buClr>
              <a:buFont typeface="Wingdings" panose="05000000000000000000" pitchFamily="2" charset="2"/>
              <a:buChar char="v"/>
            </a:pPr>
            <a:r>
              <a:rPr lang="en-US" dirty="0"/>
              <a:t>Must Pass Exam (and apply for Certification within three years)</a:t>
            </a:r>
          </a:p>
          <a:p>
            <a:pPr marL="128016" lvl="1" indent="0">
              <a:buNone/>
            </a:pPr>
            <a:r>
              <a:rPr lang="en-US" dirty="0"/>
              <a:t>	</a:t>
            </a:r>
            <a:r>
              <a:rPr lang="en-US" sz="1800" dirty="0"/>
              <a:t>There are no pre-requisites required to take the exam.</a:t>
            </a:r>
          </a:p>
          <a:p>
            <a:pPr marL="128016" lvl="1" indent="0">
              <a:buNone/>
            </a:pPr>
            <a:endParaRPr lang="en-US" dirty="0"/>
          </a:p>
          <a:p>
            <a:pPr marL="128016" lvl="1" indent="0">
              <a:buNone/>
            </a:pPr>
            <a:r>
              <a:rPr lang="en-US" dirty="0"/>
              <a:t>	</a:t>
            </a:r>
            <a:r>
              <a:rPr lang="en-US" sz="1800" dirty="0"/>
              <a:t>Candidates who pass the exam and wish to become a</a:t>
            </a:r>
          </a:p>
          <a:p>
            <a:pPr marL="128016" lvl="1" indent="0">
              <a:buNone/>
            </a:pPr>
            <a:r>
              <a:rPr lang="en-US" sz="1800" dirty="0"/>
              <a:t>	</a:t>
            </a:r>
            <a:r>
              <a:rPr lang="en-US" sz="1800" dirty="0">
                <a:solidFill>
                  <a:srgbClr val="0070C0"/>
                </a:solidFill>
              </a:rPr>
              <a:t>Certified Organizational-Ombudsman Practitioner</a:t>
            </a:r>
            <a:r>
              <a:rPr lang="en-US" dirty="0"/>
              <a:t>® </a:t>
            </a:r>
            <a:r>
              <a:rPr lang="en-US" sz="1800" dirty="0">
                <a:solidFill>
                  <a:srgbClr val="0070C0"/>
                </a:solidFill>
              </a:rPr>
              <a:t>(CO-OP</a:t>
            </a:r>
            <a:r>
              <a:rPr lang="en-US" dirty="0"/>
              <a:t>®</a:t>
            </a:r>
            <a:r>
              <a:rPr lang="en-US" sz="1800" dirty="0">
                <a:solidFill>
                  <a:srgbClr val="0070C0"/>
                </a:solidFill>
              </a:rPr>
              <a:t>)</a:t>
            </a:r>
          </a:p>
          <a:p>
            <a:pPr marL="128016" lvl="1" indent="0">
              <a:buNone/>
            </a:pPr>
            <a:r>
              <a:rPr lang="en-US" sz="1800" dirty="0">
                <a:solidFill>
                  <a:srgbClr val="0070C0"/>
                </a:solidFill>
              </a:rPr>
              <a:t>	</a:t>
            </a:r>
            <a:r>
              <a:rPr lang="en-US" sz="1800" dirty="0"/>
              <a:t>must also complete the Second Step Requirements</a:t>
            </a:r>
          </a:p>
          <a:p>
            <a:pPr marL="128016" lvl="1" indent="0">
              <a:buNone/>
            </a:pPr>
            <a:endParaRPr lang="en-US" sz="1800" dirty="0"/>
          </a:p>
          <a:p>
            <a:pPr marL="128016" lvl="1" indent="0">
              <a:buNone/>
            </a:pPr>
            <a:r>
              <a:rPr lang="en-US" sz="1800" dirty="0"/>
              <a:t>				OR</a:t>
            </a:r>
          </a:p>
          <a:p>
            <a:pPr marL="128016" lvl="1" indent="0">
              <a:buNone/>
            </a:pPr>
            <a:r>
              <a:rPr lang="en-US" sz="1800" dirty="0"/>
              <a:t>	Apply for </a:t>
            </a:r>
            <a:r>
              <a:rPr lang="en-US" sz="1800" dirty="0">
                <a:solidFill>
                  <a:schemeClr val="accent2"/>
                </a:solidFill>
              </a:rPr>
              <a:t>Candidate for CO-OP® </a:t>
            </a:r>
            <a:r>
              <a:rPr lang="en-US" sz="1800" dirty="0"/>
              <a:t>if their practice is subject to 	organizational limitations which prevent the full adherence to the 	standards</a:t>
            </a:r>
          </a:p>
        </p:txBody>
      </p:sp>
      <p:sp>
        <p:nvSpPr>
          <p:cNvPr id="6" name="Slide Number Placeholder 5"/>
          <p:cNvSpPr>
            <a:spLocks noGrp="1"/>
          </p:cNvSpPr>
          <p:nvPr>
            <p:ph type="sldNum" sz="quarter" idx="12"/>
          </p:nvPr>
        </p:nvSpPr>
        <p:spPr/>
        <p:txBody>
          <a:bodyPr/>
          <a:lstStyle/>
          <a:p>
            <a:fld id="{740046F7-D4DA-48E1-941C-0846D405030E}" type="slidenum">
              <a:rPr lang="en-US" smtClean="0"/>
              <a:t>6</a:t>
            </a:fld>
            <a:endParaRPr lang="en-US" dirty="0"/>
          </a:p>
        </p:txBody>
      </p:sp>
    </p:spTree>
    <p:extLst>
      <p:ext uri="{BB962C8B-B14F-4D97-AF65-F5344CB8AC3E}">
        <p14:creationId xmlns:p14="http://schemas.microsoft.com/office/powerpoint/2010/main" val="2203760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70C0"/>
                </a:solidFill>
              </a:rPr>
              <a:t>Requirements</a:t>
            </a:r>
            <a:r>
              <a:rPr lang="en-US" sz="2800" dirty="0">
                <a:solidFill>
                  <a:srgbClr val="0070C0"/>
                </a:solidFill>
              </a:rPr>
              <a:t> </a:t>
            </a:r>
            <a:r>
              <a:rPr lang="en-US" dirty="0">
                <a:solidFill>
                  <a:srgbClr val="0070C0"/>
                </a:solidFill>
              </a:rPr>
              <a:t>for Certification Eligibility</a:t>
            </a:r>
          </a:p>
        </p:txBody>
      </p:sp>
      <p:sp>
        <p:nvSpPr>
          <p:cNvPr id="3" name="Content Placeholder 2"/>
          <p:cNvSpPr>
            <a:spLocks noGrp="1"/>
          </p:cNvSpPr>
          <p:nvPr>
            <p:ph idx="1"/>
          </p:nvPr>
        </p:nvSpPr>
        <p:spPr>
          <a:xfrm>
            <a:off x="768096" y="2084832"/>
            <a:ext cx="7290055" cy="4023360"/>
          </a:xfrm>
        </p:spPr>
        <p:txBody>
          <a:bodyPr>
            <a:normAutofit fontScale="85000" lnSpcReduction="20000"/>
          </a:bodyPr>
          <a:lstStyle/>
          <a:p>
            <a:pPr marL="0" indent="0">
              <a:buNone/>
            </a:pPr>
            <a:r>
              <a:rPr lang="en-US" sz="2400" u="sng" dirty="0"/>
              <a:t>Second Step Requirements:</a:t>
            </a:r>
            <a:endParaRPr lang="en-US" dirty="0"/>
          </a:p>
          <a:p>
            <a:pPr>
              <a:buClr>
                <a:srgbClr val="0070C0"/>
              </a:buClr>
              <a:buFont typeface="Wingdings" panose="05000000000000000000" pitchFamily="2" charset="2"/>
              <a:buChar char="Ø"/>
            </a:pPr>
            <a:r>
              <a:rPr lang="en-US" dirty="0"/>
              <a:t> Must have bachelor’s degree or equivalent</a:t>
            </a:r>
          </a:p>
          <a:p>
            <a:pPr>
              <a:buClr>
                <a:srgbClr val="0070C0"/>
              </a:buClr>
              <a:buFont typeface="Wingdings" panose="05000000000000000000" pitchFamily="2" charset="2"/>
              <a:buChar char="Ø"/>
            </a:pPr>
            <a:r>
              <a:rPr lang="en-US" dirty="0"/>
              <a:t> Must have at least of one year full-time experience, or its equivalent, working as an Organizational Ombudsman in an organization that adheres to the IOA Standards of Practice (SOPs) and Code of Ethics (COEs) </a:t>
            </a:r>
          </a:p>
          <a:p>
            <a:pPr lvl="1">
              <a:buClr>
                <a:srgbClr val="0070C0"/>
              </a:buClr>
              <a:buFont typeface="Wingdings" panose="05000000000000000000" pitchFamily="2" charset="2"/>
              <a:buChar char="Ø"/>
            </a:pPr>
            <a:r>
              <a:rPr lang="en-US" dirty="0"/>
              <a:t> </a:t>
            </a:r>
            <a:r>
              <a:rPr lang="en-US" dirty="0">
                <a:solidFill>
                  <a:schemeClr val="tx1">
                    <a:lumMod val="50000"/>
                    <a:lumOff val="50000"/>
                  </a:schemeClr>
                </a:solidFill>
              </a:rPr>
              <a:t>One year = 2000hrs</a:t>
            </a:r>
          </a:p>
          <a:p>
            <a:pPr>
              <a:buClr>
                <a:srgbClr val="0070C0"/>
              </a:buClr>
              <a:buFont typeface="Wingdings" panose="05000000000000000000" pitchFamily="2" charset="2"/>
              <a:buChar char="Ø"/>
            </a:pPr>
            <a:r>
              <a:rPr lang="en-US" dirty="0"/>
              <a:t> Complete the application form, submit the associated fee, sign the Certification Agreement form, and include any other supporting documents</a:t>
            </a:r>
          </a:p>
          <a:p>
            <a:pPr lvl="1">
              <a:buClr>
                <a:srgbClr val="0070C0"/>
              </a:buClr>
              <a:buFont typeface="Wingdings" panose="05000000000000000000" pitchFamily="2" charset="2"/>
              <a:buChar char="Ø"/>
            </a:pPr>
            <a:r>
              <a:rPr lang="en-US" dirty="0"/>
              <a:t> </a:t>
            </a:r>
            <a:r>
              <a:rPr lang="en-US" dirty="0">
                <a:solidFill>
                  <a:schemeClr val="tx1">
                    <a:lumMod val="50000"/>
                    <a:lumOff val="50000"/>
                  </a:schemeClr>
                </a:solidFill>
              </a:rPr>
              <a:t>Some examples of supporting documentation include: employment verification, job descriptions, charters, websites, and brochures</a:t>
            </a:r>
          </a:p>
          <a:p>
            <a:pPr>
              <a:buClr>
                <a:srgbClr val="0070C0"/>
              </a:buClr>
              <a:buFont typeface="Wingdings" panose="05000000000000000000" pitchFamily="2" charset="2"/>
              <a:buChar char="Ø"/>
            </a:pPr>
            <a:r>
              <a:rPr lang="en-US" dirty="0"/>
              <a:t> Successfully complete an interview with a member of the Eligibility Committee to ensure the applicant is practicing to the IOA SOPs and COEs or request the Candidate for CO-OP® credential.</a:t>
            </a:r>
          </a:p>
          <a:p>
            <a:pPr lvl="1">
              <a:buClr>
                <a:srgbClr val="0070C0"/>
              </a:buClr>
              <a:buFont typeface="Wingdings" panose="05000000000000000000" pitchFamily="2" charset="2"/>
              <a:buChar char="Ø"/>
            </a:pPr>
            <a:r>
              <a:rPr lang="en-US" dirty="0"/>
              <a:t> </a:t>
            </a:r>
            <a:r>
              <a:rPr lang="en-US" dirty="0">
                <a:solidFill>
                  <a:schemeClr val="tx1">
                    <a:lumMod val="50000"/>
                    <a:lumOff val="50000"/>
                  </a:schemeClr>
                </a:solidFill>
              </a:rPr>
              <a:t>The interview consists of a set of questions based on the IOA SOPs and COEs; following the interview, the eligibility committee meets to discuss the candidate and vote to either certify or deny certification</a:t>
            </a:r>
            <a:endParaRPr lang="en-US" dirty="0"/>
          </a:p>
        </p:txBody>
      </p:sp>
      <p:sp>
        <p:nvSpPr>
          <p:cNvPr id="5" name="Slide Number Placeholder 4"/>
          <p:cNvSpPr>
            <a:spLocks noGrp="1"/>
          </p:cNvSpPr>
          <p:nvPr>
            <p:ph type="sldNum" sz="quarter" idx="12"/>
          </p:nvPr>
        </p:nvSpPr>
        <p:spPr/>
        <p:txBody>
          <a:bodyPr/>
          <a:lstStyle/>
          <a:p>
            <a:fld id="{740046F7-D4DA-48E1-941C-0846D405030E}" type="slidenum">
              <a:rPr lang="en-US" smtClean="0"/>
              <a:t>7</a:t>
            </a:fld>
            <a:endParaRPr lang="en-US" dirty="0"/>
          </a:p>
        </p:txBody>
      </p:sp>
    </p:spTree>
    <p:extLst>
      <p:ext uri="{BB962C8B-B14F-4D97-AF65-F5344CB8AC3E}">
        <p14:creationId xmlns:p14="http://schemas.microsoft.com/office/powerpoint/2010/main" val="417279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Recertification</a:t>
            </a:r>
          </a:p>
        </p:txBody>
      </p:sp>
      <p:sp>
        <p:nvSpPr>
          <p:cNvPr id="3" name="Content Placeholder 2"/>
          <p:cNvSpPr>
            <a:spLocks noGrp="1"/>
          </p:cNvSpPr>
          <p:nvPr>
            <p:ph idx="1"/>
          </p:nvPr>
        </p:nvSpPr>
        <p:spPr>
          <a:xfrm>
            <a:off x="533400" y="1676400"/>
            <a:ext cx="7234517" cy="4419600"/>
          </a:xfrm>
        </p:spPr>
        <p:txBody>
          <a:bodyPr>
            <a:normAutofit/>
          </a:bodyPr>
          <a:lstStyle/>
          <a:p>
            <a:endParaRPr lang="en-US" sz="3000" dirty="0"/>
          </a:p>
          <a:p>
            <a:r>
              <a:rPr lang="en-US" sz="2400" dirty="0"/>
              <a:t>Must obtain 60 Professional Development Hours (PDH) and apply for recertification every 4 years</a:t>
            </a:r>
          </a:p>
          <a:p>
            <a:endParaRPr lang="en-US" sz="2400" dirty="0"/>
          </a:p>
          <a:p>
            <a:pPr lvl="1">
              <a:buClr>
                <a:srgbClr val="0070C0"/>
              </a:buClr>
              <a:buFont typeface="Wingdings" panose="05000000000000000000" pitchFamily="2" charset="2"/>
              <a:buChar char="Ø"/>
            </a:pPr>
            <a:r>
              <a:rPr lang="en-US" sz="1800" dirty="0"/>
              <a:t> Training/education received (usually counted 1 PDH per 1hour)</a:t>
            </a:r>
          </a:p>
          <a:p>
            <a:pPr lvl="1">
              <a:buClr>
                <a:srgbClr val="0070C0"/>
              </a:buClr>
              <a:buFont typeface="Wingdings" panose="05000000000000000000" pitchFamily="2" charset="2"/>
              <a:buChar char="Ø"/>
            </a:pPr>
            <a:r>
              <a:rPr lang="en-US" sz="1800" dirty="0"/>
              <a:t> Training/teaching conducted (limited to 15 PDH’s of the 60  required) </a:t>
            </a:r>
          </a:p>
          <a:p>
            <a:pPr lvl="1">
              <a:buClr>
                <a:srgbClr val="0070C0"/>
              </a:buClr>
              <a:buFont typeface="Wingdings" panose="05000000000000000000" pitchFamily="2" charset="2"/>
              <a:buChar char="Ø"/>
            </a:pPr>
            <a:r>
              <a:rPr lang="en-US" sz="1800" dirty="0"/>
              <a:t> Mentoring, writing/publishing (limited to 15 PDH’s of the 60 required) </a:t>
            </a:r>
          </a:p>
          <a:p>
            <a:pPr lvl="1">
              <a:buFont typeface="Wingdings" panose="05000000000000000000" pitchFamily="2" charset="2"/>
              <a:buChar char="Ø"/>
            </a:pPr>
            <a:endParaRPr lang="en-US" sz="1700" b="1" dirty="0">
              <a:solidFill>
                <a:srgbClr val="0070C0"/>
              </a:solidFill>
            </a:endParaRPr>
          </a:p>
          <a:p>
            <a:pPr marL="128016" lvl="1" indent="0">
              <a:buNone/>
            </a:pPr>
            <a:endParaRPr lang="en-US" sz="1700" dirty="0">
              <a:solidFill>
                <a:srgbClr val="C00000"/>
              </a:solidFill>
            </a:endParaRPr>
          </a:p>
        </p:txBody>
      </p:sp>
      <p:sp>
        <p:nvSpPr>
          <p:cNvPr id="5" name="Slide Number Placeholder 4"/>
          <p:cNvSpPr>
            <a:spLocks noGrp="1"/>
          </p:cNvSpPr>
          <p:nvPr>
            <p:ph type="sldNum" sz="quarter" idx="12"/>
          </p:nvPr>
        </p:nvSpPr>
        <p:spPr/>
        <p:txBody>
          <a:bodyPr/>
          <a:lstStyle/>
          <a:p>
            <a:fld id="{740046F7-D4DA-48E1-941C-0846D405030E}" type="slidenum">
              <a:rPr lang="en-US" smtClean="0"/>
              <a:t>8</a:t>
            </a:fld>
            <a:endParaRPr lang="en-US" dirty="0"/>
          </a:p>
        </p:txBody>
      </p:sp>
    </p:spTree>
    <p:extLst>
      <p:ext uri="{BB962C8B-B14F-4D97-AF65-F5344CB8AC3E}">
        <p14:creationId xmlns:p14="http://schemas.microsoft.com/office/powerpoint/2010/main" val="2779575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Certification Exam</a:t>
            </a:r>
            <a:endParaRPr lang="en-US" dirty="0"/>
          </a:p>
        </p:txBody>
      </p:sp>
      <p:sp>
        <p:nvSpPr>
          <p:cNvPr id="3" name="Content Placeholder 2"/>
          <p:cNvSpPr>
            <a:spLocks noGrp="1"/>
          </p:cNvSpPr>
          <p:nvPr>
            <p:ph idx="1"/>
          </p:nvPr>
        </p:nvSpPr>
        <p:spPr>
          <a:xfrm>
            <a:off x="768096" y="2084832"/>
            <a:ext cx="7290055" cy="4023360"/>
          </a:xfrm>
        </p:spPr>
        <p:txBody>
          <a:bodyPr>
            <a:normAutofit/>
          </a:bodyPr>
          <a:lstStyle/>
          <a:p>
            <a:r>
              <a:rPr lang="en-US" dirty="0"/>
              <a:t>Certification Exam - 100 Multiple Choice questions</a:t>
            </a:r>
          </a:p>
          <a:p>
            <a:r>
              <a:rPr lang="en-US" dirty="0"/>
              <a:t>Questions are based on </a:t>
            </a:r>
            <a:r>
              <a:rPr lang="en-US" dirty="0">
                <a:solidFill>
                  <a:srgbClr val="0070C0"/>
                </a:solidFill>
              </a:rPr>
              <a:t>THREE CONTENT DOMAINS</a:t>
            </a:r>
          </a:p>
          <a:p>
            <a:endParaRPr lang="en-US" dirty="0"/>
          </a:p>
          <a:p>
            <a:pPr marL="470916" lvl="1" indent="-342900">
              <a:buClr>
                <a:srgbClr val="0070C0"/>
              </a:buClr>
              <a:buFont typeface="+mj-lt"/>
              <a:buAutoNum type="arabicPeriod"/>
            </a:pPr>
            <a:r>
              <a:rPr lang="en-US" sz="1800" dirty="0"/>
              <a:t>Recognize Ethical Principles and Foundational Theories</a:t>
            </a:r>
            <a:endParaRPr lang="en-US" sz="1800" dirty="0">
              <a:solidFill>
                <a:srgbClr val="C00000"/>
              </a:solidFill>
            </a:endParaRPr>
          </a:p>
          <a:p>
            <a:pPr marL="470916" lvl="1" indent="-342900">
              <a:buClr>
                <a:srgbClr val="0070C0"/>
              </a:buClr>
              <a:buFont typeface="+mj-lt"/>
              <a:buAutoNum type="arabicPeriod"/>
            </a:pPr>
            <a:r>
              <a:rPr lang="en-US" sz="1800" dirty="0"/>
              <a:t>Apply Ethical Principles and Foundational Theories while working with Individuals</a:t>
            </a:r>
          </a:p>
          <a:p>
            <a:pPr marL="470916" lvl="1" indent="-342900">
              <a:buClr>
                <a:srgbClr val="0070C0"/>
              </a:buClr>
              <a:buFont typeface="+mj-lt"/>
              <a:buAutoNum type="arabicPeriod"/>
            </a:pPr>
            <a:r>
              <a:rPr lang="en-US" sz="1800" dirty="0"/>
              <a:t>Apply Ethical Principles and Foundational Theories while working with Organizations</a:t>
            </a:r>
          </a:p>
          <a:p>
            <a:pPr marL="128016" lvl="1" indent="0">
              <a:buNone/>
            </a:pPr>
            <a:endParaRPr lang="en-US" sz="1800" dirty="0">
              <a:solidFill>
                <a:srgbClr val="C00000"/>
              </a:solidFill>
            </a:endParaRPr>
          </a:p>
        </p:txBody>
      </p:sp>
      <p:sp>
        <p:nvSpPr>
          <p:cNvPr id="5" name="Slide Number Placeholder 4"/>
          <p:cNvSpPr>
            <a:spLocks noGrp="1"/>
          </p:cNvSpPr>
          <p:nvPr>
            <p:ph type="sldNum" sz="quarter" idx="12"/>
          </p:nvPr>
        </p:nvSpPr>
        <p:spPr/>
        <p:txBody>
          <a:bodyPr/>
          <a:lstStyle/>
          <a:p>
            <a:fld id="{740046F7-D4DA-48E1-941C-0846D405030E}" type="slidenum">
              <a:rPr lang="en-US" smtClean="0"/>
              <a:t>9</a:t>
            </a:fld>
            <a:endParaRPr lang="en-US" dirty="0"/>
          </a:p>
        </p:txBody>
      </p:sp>
    </p:spTree>
    <p:extLst>
      <p:ext uri="{BB962C8B-B14F-4D97-AF65-F5344CB8AC3E}">
        <p14:creationId xmlns:p14="http://schemas.microsoft.com/office/powerpoint/2010/main" val="24698290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class:Classification xmlns:class="urn:us:gov:cia:enterprise:schema:Classification:2.3" dateClassified="2018-08-27" portionMarking="false" caveat="false" tool="AACG" toolVersion="201810">
  <class:ClassificationMarking type="USClassificationMarking" value="UNCLASSIFIED"/>
  <class:ClassifiedBy>1097938-0</class:ClassifiedBy>
  <class:ClassificationHeader>
    <class:ClassificationBanner>UNCLASSIFIED</class:ClassificationBanner>
    <class:SCICaveat/>
    <class:DescriptiveMarkings/>
  </class:ClassificationHeader>
  <class:ClassificationFooter>
    <class:DescriptiveMarkings/>
    <class:ClassificationBanner>UNCLASSIFIED</class:ClassificationBanner>
  </class:ClassificationFooter>
</class:Classification>
</file>

<file path=customXml/itemProps1.xml><?xml version="1.0" encoding="utf-8"?>
<ds:datastoreItem xmlns:ds="http://schemas.openxmlformats.org/officeDocument/2006/customXml" ds:itemID="{40097F42-F93A-4E12-BE50-B8C66A5234B2}">
  <ds:schemaRefs>
    <ds:schemaRef ds:uri="urn:us:gov:cia:enterprise:schema:Classification:2.3"/>
  </ds:schemaRefs>
</ds:datastoreItem>
</file>

<file path=docProps/app.xml><?xml version="1.0" encoding="utf-8"?>
<Properties xmlns="http://schemas.openxmlformats.org/officeDocument/2006/extended-properties" xmlns:vt="http://schemas.openxmlformats.org/officeDocument/2006/docPropsVTypes">
  <Template/>
  <TotalTime>1898</TotalTime>
  <Words>1820</Words>
  <Application>Microsoft Office PowerPoint</Application>
  <PresentationFormat>On-screen Show (4:3)</PresentationFormat>
  <Paragraphs>195</Paragraphs>
  <Slides>21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Calibri</vt:lpstr>
      <vt:lpstr>Georgia</vt:lpstr>
      <vt:lpstr>Tw Cen MT</vt:lpstr>
      <vt:lpstr>Tw Cen MT Condensed</vt:lpstr>
      <vt:lpstr>Wingdings</vt:lpstr>
      <vt:lpstr>Wingdings 3</vt:lpstr>
      <vt:lpstr>Integral</vt:lpstr>
      <vt:lpstr>Organizational Ombudsman Certification </vt:lpstr>
      <vt:lpstr>Additional Connections:</vt:lpstr>
      <vt:lpstr>Organizational Chart</vt:lpstr>
      <vt:lpstr>Purpose of Certification</vt:lpstr>
      <vt:lpstr>Intent of Certification</vt:lpstr>
      <vt:lpstr>Requirements for Certification Eligibility</vt:lpstr>
      <vt:lpstr>Requirements for Certification Eligibility</vt:lpstr>
      <vt:lpstr>Recertification</vt:lpstr>
      <vt:lpstr>Certification Exam</vt:lpstr>
      <vt:lpstr>CONTENT DOMAIN ONE RECOGNIZE ETHICAL PRINCIPLES AND FOUNDATIONAL THEORIES</vt:lpstr>
      <vt:lpstr>CONTENT DOMAIN TWO APPLY ETHICAL PRINCIPLES AND FOUNDATIONAL THEORIES WHILE WORKING WITH INDIVIDUALS</vt:lpstr>
      <vt:lpstr>CONTENT DOMAIN THREE APPLY ETHICAL PRINCIPLES AND FOUNDATIONAL THEORIES WHILE WORKING WITH ORGANIZATIONS</vt:lpstr>
      <vt:lpstr>Sample Question One</vt:lpstr>
      <vt:lpstr>Sample Question Two</vt:lpstr>
      <vt:lpstr>Sample Question Three</vt:lpstr>
      <vt:lpstr>Data</vt:lpstr>
      <vt:lpstr>CO-OP® certification</vt:lpstr>
      <vt:lpstr>Candidate for CO-OP® Credential</vt:lpstr>
      <vt:lpstr>Inactive Status</vt:lpstr>
      <vt:lpstr>Eligibility Committee Members</vt:lpstr>
      <vt:lpstr>Additional Information</vt:lpstr>
    </vt:vector>
  </TitlesOfParts>
  <Company>Office of Information Technology UC Irvine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Certification of Organizational Ombudsmen</dc:title>
  <dc:creator>Jennifer Laura MOUMNEH;Guy.J.Weber@nga.mil</dc:creator>
  <cp:lastModifiedBy>Hanna Twiss-Brooks</cp:lastModifiedBy>
  <cp:revision>89</cp:revision>
  <dcterms:created xsi:type="dcterms:W3CDTF">2012-09-18T18:03:49Z</dcterms:created>
  <dcterms:modified xsi:type="dcterms:W3CDTF">2020-11-19T17:27:09Z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ACG_OFFICE_DLL">
    <vt:bool>true</vt:bool>
  </property>
  <property fmtid="{D5CDD505-2E9C-101B-9397-08002B2CF9AE}" pid="3" name="AACG_Created">
    <vt:bool>true</vt:bool>
  </property>
  <property fmtid="{D5CDD505-2E9C-101B-9397-08002B2CF9AE}" pid="4" name="AACG_DescMarkings">
    <vt:lpwstr/>
  </property>
  <property fmtid="{D5CDD505-2E9C-101B-9397-08002B2CF9AE}" pid="5" name="AACG_AddMark">
    <vt:lpwstr/>
  </property>
  <property fmtid="{D5CDD505-2E9C-101B-9397-08002B2CF9AE}" pid="6" name="AACG_Header">
    <vt:lpwstr>UNCLASSIFIED</vt:lpwstr>
  </property>
  <property fmtid="{D5CDD505-2E9C-101B-9397-08002B2CF9AE}" pid="7" name="AACG_Footer">
    <vt:lpwstr>_x000d_UNCLASSIFIED</vt:lpwstr>
  </property>
  <property fmtid="{D5CDD505-2E9C-101B-9397-08002B2CF9AE}" pid="8" name="AACG_ClassBlock">
    <vt:lpwstr/>
  </property>
  <property fmtid="{D5CDD505-2E9C-101B-9397-08002B2CF9AE}" pid="9" name="AACG_ClassType">
    <vt:lpwstr>USClassificationMarking</vt:lpwstr>
  </property>
  <property fmtid="{D5CDD505-2E9C-101B-9397-08002B2CF9AE}" pid="10" name="AACG_DeclOnList">
    <vt:lpwstr/>
  </property>
  <property fmtid="{D5CDD505-2E9C-101B-9397-08002B2CF9AE}" pid="11" name="AACG_USAF_Derivatives">
    <vt:lpwstr/>
  </property>
  <property fmtid="{D5CDD505-2E9C-101B-9397-08002B2CF9AE}" pid="12" name="AACG_SCI_Other">
    <vt:lpwstr/>
  </property>
  <property fmtid="{D5CDD505-2E9C-101B-9397-08002B2CF9AE}" pid="13" name="AACG_Dissem_Other">
    <vt:lpwstr/>
  </property>
  <property fmtid="{D5CDD505-2E9C-101B-9397-08002B2CF9AE}" pid="14" name="AACG_NonInt_Other">
    <vt:lpwstr/>
  </property>
  <property fmtid="{D5CDD505-2E9C-101B-9397-08002B2CF9AE}" pid="15" name="PortionWaiver">
    <vt:lpwstr/>
  </property>
  <property fmtid="{D5CDD505-2E9C-101B-9397-08002B2CF9AE}" pid="16" name="AACG_OrconOriginator">
    <vt:lpwstr/>
  </property>
  <property fmtid="{D5CDD505-2E9C-101B-9397-08002B2CF9AE}" pid="17" name="AACG_OrconRecipients">
    <vt:lpwstr/>
  </property>
  <property fmtid="{D5CDD505-2E9C-101B-9397-08002B2CF9AE}" pid="18" name="AACG_SatWarningType">
    <vt:lpwstr/>
  </property>
  <property fmtid="{D5CDD505-2E9C-101B-9397-08002B2CF9AE}" pid="19" name="AACG_NatoWarningClassLevel">
    <vt:lpwstr/>
  </property>
  <property fmtid="{D5CDD505-2E9C-101B-9397-08002B2CF9AE}" pid="20" name="AACG_Version">
    <vt:lpwstr>201810</vt:lpwstr>
  </property>
  <property fmtid="{D5CDD505-2E9C-101B-9397-08002B2CF9AE}" pid="21" name="AACG_CustomClassXMLPart">
    <vt:lpwstr>{40097F42-F93A-4E12-BE50-B8C66A5234B2}</vt:lpwstr>
  </property>
</Properties>
</file>